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62" r:id="rId2"/>
    <p:sldId id="280" r:id="rId3"/>
    <p:sldId id="263" r:id="rId4"/>
    <p:sldId id="283" r:id="rId5"/>
    <p:sldId id="282" r:id="rId6"/>
    <p:sldId id="264" r:id="rId7"/>
    <p:sldId id="272" r:id="rId8"/>
    <p:sldId id="295" r:id="rId9"/>
    <p:sldId id="273" r:id="rId10"/>
    <p:sldId id="296" r:id="rId11"/>
    <p:sldId id="287" r:id="rId12"/>
    <p:sldId id="288" r:id="rId13"/>
    <p:sldId id="285" r:id="rId14"/>
    <p:sldId id="286" r:id="rId15"/>
    <p:sldId id="277" r:id="rId16"/>
    <p:sldId id="278" r:id="rId17"/>
    <p:sldId id="279" r:id="rId18"/>
    <p:sldId id="257" r:id="rId19"/>
    <p:sldId id="258" r:id="rId20"/>
    <p:sldId id="297" r:id="rId21"/>
    <p:sldId id="299" r:id="rId22"/>
    <p:sldId id="294" r:id="rId23"/>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ONn757mSqpH6PKfcsaLMXwWb5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83"/>
    <p:restoredTop sz="97059"/>
  </p:normalViewPr>
  <p:slideViewPr>
    <p:cSldViewPr snapToGrid="0">
      <p:cViewPr>
        <p:scale>
          <a:sx n="150" d="100"/>
          <a:sy n="150" d="100"/>
        </p:scale>
        <p:origin x="1096" y="-2640"/>
      </p:cViewPr>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p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1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0FD6BE-66EB-F947-A6D7-397DE13E34B8}" type="slidenum">
              <a:rPr lang="fr-FR" smtClean="0"/>
              <a:t>14</a:t>
            </a:fld>
            <a:endParaRPr lang="fr-FR"/>
          </a:p>
        </p:txBody>
      </p:sp>
    </p:spTree>
    <p:extLst>
      <p:ext uri="{BB962C8B-B14F-4D97-AF65-F5344CB8AC3E}">
        <p14:creationId xmlns:p14="http://schemas.microsoft.com/office/powerpoint/2010/main" val="30166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02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38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67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1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0" name="Google Shape;20;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286266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1"/>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1"/>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4"/>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2915543" y="1426283"/>
            <a:ext cx="3471863" cy="7039681"/>
          </a:xfrm>
          <a:prstGeom prst="rect">
            <a:avLst/>
          </a:prstGeom>
          <a:noFill/>
          <a:ln>
            <a:noFill/>
          </a:ln>
        </p:spPr>
      </p:sp>
      <p:sp>
        <p:nvSpPr>
          <p:cNvPr id="68" name="Google Shape;68;p15"/>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talentsetformations@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sparterh.com/contact-et-adress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79F044-BA30-D7CA-593C-A566C6A54173}"/>
              </a:ext>
            </a:extLst>
          </p:cNvPr>
          <p:cNvPicPr>
            <a:picLocks noChangeAspect="1"/>
          </p:cNvPicPr>
          <p:nvPr/>
        </p:nvPicPr>
        <p:blipFill>
          <a:blip r:embed="rId3"/>
          <a:stretch>
            <a:fillRect/>
          </a:stretch>
        </p:blipFill>
        <p:spPr>
          <a:xfrm>
            <a:off x="3429000" y="5251278"/>
            <a:ext cx="3286594" cy="1191993"/>
          </a:xfrm>
          <a:prstGeom prst="rect">
            <a:avLst/>
          </a:prstGeom>
        </p:spPr>
      </p:pic>
      <p:sp>
        <p:nvSpPr>
          <p:cNvPr id="6" name="Rectangle 5">
            <a:extLst>
              <a:ext uri="{FF2B5EF4-FFF2-40B4-BE49-F238E27FC236}">
                <a16:creationId xmlns:a16="http://schemas.microsoft.com/office/drawing/2014/main" id="{EDC2038D-A3CD-9D5A-57AE-1EB64F850B84}"/>
              </a:ext>
            </a:extLst>
          </p:cNvPr>
          <p:cNvSpPr/>
          <p:nvPr/>
        </p:nvSpPr>
        <p:spPr>
          <a:xfrm>
            <a:off x="4695986" y="9113002"/>
            <a:ext cx="2077612" cy="743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venir Next Condensed" panose="020B0506020202020204" pitchFamily="34" charset="0"/>
              </a:rPr>
              <a:t>[ MAJ 28.01.25. V1]</a:t>
            </a:r>
          </a:p>
        </p:txBody>
      </p:sp>
      <p:sp>
        <p:nvSpPr>
          <p:cNvPr id="7" name="Google Shape;88;p1">
            <a:extLst>
              <a:ext uri="{FF2B5EF4-FFF2-40B4-BE49-F238E27FC236}">
                <a16:creationId xmlns:a16="http://schemas.microsoft.com/office/drawing/2014/main" id="{2D9E1BF5-F44D-B3F2-9163-D04AB3A8780F}"/>
              </a:ext>
            </a:extLst>
          </p:cNvPr>
          <p:cNvSpPr txBox="1">
            <a:spLocks/>
          </p:cNvSpPr>
          <p:nvPr/>
        </p:nvSpPr>
        <p:spPr>
          <a:xfrm>
            <a:off x="3339935" y="3672590"/>
            <a:ext cx="3518065" cy="15786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4A626E"/>
              </a:buClr>
              <a:buSzPts val="2400"/>
              <a:buFont typeface="Avenir"/>
              <a:buNone/>
            </a:pPr>
            <a:r>
              <a:rPr lang="fr-FR" sz="2400" b="1" dirty="0">
                <a:solidFill>
                  <a:srgbClr val="4A626E"/>
                </a:solidFill>
                <a:latin typeface="Avenir"/>
                <a:sym typeface="Avenir"/>
              </a:rPr>
              <a:t>CATALOGUE FORMATION</a:t>
            </a:r>
            <a:endParaRPr lang="fr-FR" dirty="0"/>
          </a:p>
        </p:txBody>
      </p:sp>
      <p:sp>
        <p:nvSpPr>
          <p:cNvPr id="2" name="Espace réservé du numéro de diapositive 1">
            <a:extLst>
              <a:ext uri="{FF2B5EF4-FFF2-40B4-BE49-F238E27FC236}">
                <a16:creationId xmlns:a16="http://schemas.microsoft.com/office/drawing/2014/main" id="{19DBCBB3-030E-8CE8-3400-3D4A1214E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a:p>
        </p:txBody>
      </p:sp>
    </p:spTree>
    <p:extLst>
      <p:ext uri="{BB962C8B-B14F-4D97-AF65-F5344CB8AC3E}">
        <p14:creationId xmlns:p14="http://schemas.microsoft.com/office/powerpoint/2010/main" val="168873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5"/>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F23053-AF78-FDB5-8F46-38523E93AE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a:p>
        </p:txBody>
      </p:sp>
      <p:sp>
        <p:nvSpPr>
          <p:cNvPr id="4" name="Espace réservé du contenu 2">
            <a:extLst>
              <a:ext uri="{FF2B5EF4-FFF2-40B4-BE49-F238E27FC236}">
                <a16:creationId xmlns:a16="http://schemas.microsoft.com/office/drawing/2014/main" id="{82909B4D-B37A-DABB-BECB-02691990639E}"/>
              </a:ext>
            </a:extLst>
          </p:cNvPr>
          <p:cNvSpPr txBox="1">
            <a:spLocks/>
          </p:cNvSpPr>
          <p:nvPr/>
        </p:nvSpPr>
        <p:spPr>
          <a:xfrm>
            <a:off x="238020" y="1112520"/>
            <a:ext cx="6485509" cy="879348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buFont typeface="Arial"/>
              <a:buNone/>
            </a:pPr>
            <a:r>
              <a:rPr lang="fr-FR" sz="1500" dirty="0">
                <a:solidFill>
                  <a:srgbClr val="3A4952"/>
                </a:solidFill>
                <a:latin typeface="Avenir Book" panose="02000503020000020003" pitchFamily="2" charset="0"/>
              </a:rPr>
              <a:t>CONTENU : </a:t>
            </a:r>
          </a:p>
          <a:p>
            <a:pPr marL="0" indent="0">
              <a:buFont typeface="Arial"/>
              <a:buNone/>
            </a:pPr>
            <a:endParaRPr lang="fr-FR" sz="900" dirty="0">
              <a:solidFill>
                <a:srgbClr val="3A4952"/>
              </a:solidFill>
              <a:latin typeface="Avenir Book" panose="02000503020000020003" pitchFamily="2" charset="0"/>
            </a:endParaRPr>
          </a:p>
          <a:p>
            <a:pPr marL="0" indent="0">
              <a:buFont typeface="Arial"/>
              <a:buNone/>
            </a:pPr>
            <a:r>
              <a:rPr lang="fr-FR" sz="1300" b="1" dirty="0">
                <a:solidFill>
                  <a:srgbClr val="3A4952"/>
                </a:solidFill>
                <a:latin typeface="Avenir Book" panose="02000503020000020003" pitchFamily="2" charset="0"/>
              </a:rPr>
              <a:t>AVANT la formation</a:t>
            </a:r>
            <a:endParaRPr lang="fr-FR" sz="900" dirty="0">
              <a:solidFill>
                <a:srgbClr val="3A4952"/>
              </a:solidFill>
              <a:latin typeface="Avenir Book" panose="02000503020000020003" pitchFamily="2" charset="0"/>
            </a:endParaRPr>
          </a:p>
          <a:p>
            <a:pPr marL="0" indent="0">
              <a:buFont typeface="Arial"/>
              <a:buNone/>
            </a:pPr>
            <a:r>
              <a:rPr lang="fr-FR" sz="1300" dirty="0">
                <a:solidFill>
                  <a:srgbClr val="3A4952"/>
                </a:solidFill>
                <a:latin typeface="Avenir Book" panose="02000503020000020003" pitchFamily="2" charset="0"/>
              </a:rPr>
              <a:t>Préparer un pitch en amont de la formation d’une durée maximale de trois minutes. Point qui sera présenté à la session pratique.</a:t>
            </a:r>
          </a:p>
          <a:p>
            <a:pPr marL="0" indent="0">
              <a:buFont typeface="Arial"/>
              <a:buNone/>
            </a:pPr>
            <a:endParaRPr lang="fr-FR" sz="800" dirty="0">
              <a:solidFill>
                <a:srgbClr val="3A4952"/>
              </a:solidFill>
              <a:latin typeface="Avenir Book" panose="02000503020000020003" pitchFamily="2" charset="0"/>
            </a:endParaRPr>
          </a:p>
          <a:p>
            <a:pPr marL="0" indent="0">
              <a:buFont typeface="Arial"/>
              <a:buNone/>
            </a:pPr>
            <a:r>
              <a:rPr lang="fr-FR" sz="1300" b="1" dirty="0">
                <a:solidFill>
                  <a:srgbClr val="3A4952"/>
                </a:solidFill>
                <a:latin typeface="Avenir Book" panose="02000503020000020003" pitchFamily="2" charset="0"/>
              </a:rPr>
              <a:t>Module méthode   (3h)</a:t>
            </a:r>
          </a:p>
          <a:p>
            <a:pPr marL="0" indent="0">
              <a:buFont typeface="Arial"/>
              <a:buNone/>
            </a:pPr>
            <a:endParaRPr lang="fr-FR" sz="1000" dirty="0">
              <a:solidFill>
                <a:srgbClr val="3A4952"/>
              </a:solidFill>
              <a:latin typeface="Avenir Book" panose="02000503020000020003" pitchFamily="2" charset="0"/>
            </a:endParaRPr>
          </a:p>
          <a:p>
            <a:pPr marL="342900">
              <a:buFont typeface="+mj-lt"/>
              <a:buAutoNum type="arabicPeriod"/>
            </a:pPr>
            <a:r>
              <a:rPr lang="fr-FR" sz="1400" dirty="0">
                <a:solidFill>
                  <a:srgbClr val="3A4952"/>
                </a:solidFill>
                <a:latin typeface="Avenir Book" panose="02000503020000020003" pitchFamily="2" charset="0"/>
              </a:rPr>
              <a:t>Les enjeux et les objectifs du pitch</a:t>
            </a:r>
          </a:p>
          <a:p>
            <a:pPr marL="342900">
              <a:buFont typeface="+mj-lt"/>
              <a:buAutoNum type="arabicPeriod"/>
            </a:pPr>
            <a:r>
              <a:rPr lang="fr-FR" sz="1400" dirty="0">
                <a:solidFill>
                  <a:srgbClr val="3A4952"/>
                </a:solidFill>
                <a:latin typeface="Avenir Book" panose="02000503020000020003" pitchFamily="2" charset="0"/>
              </a:rPr>
              <a:t>L’effet </a:t>
            </a:r>
            <a:r>
              <a:rPr lang="fr-FR" sz="1400" dirty="0" err="1">
                <a:solidFill>
                  <a:srgbClr val="3A4952"/>
                </a:solidFill>
                <a:latin typeface="Avenir Book" panose="02000503020000020003" pitchFamily="2" charset="0"/>
              </a:rPr>
              <a:t>Whaou</a:t>
            </a:r>
            <a:endParaRPr lang="fr-FR" sz="1400" dirty="0">
              <a:solidFill>
                <a:srgbClr val="3A4952"/>
              </a:solidFill>
              <a:latin typeface="Avenir Book" panose="02000503020000020003" pitchFamily="2" charset="0"/>
            </a:endParaRPr>
          </a:p>
          <a:p>
            <a:pPr marL="342900">
              <a:buFont typeface="+mj-lt"/>
              <a:buAutoNum type="arabicPeriod"/>
            </a:pPr>
            <a:r>
              <a:rPr lang="fr-FR" sz="1400" dirty="0">
                <a:solidFill>
                  <a:srgbClr val="3A4952"/>
                </a:solidFill>
                <a:latin typeface="Avenir Book" panose="02000503020000020003" pitchFamily="2" charset="0"/>
              </a:rPr>
              <a:t>Une préparation efficace en toute circonstance</a:t>
            </a:r>
          </a:p>
          <a:p>
            <a:pPr marL="342900">
              <a:buFont typeface="+mj-lt"/>
              <a:buAutoNum type="arabicPeriod"/>
            </a:pPr>
            <a:r>
              <a:rPr lang="fr-FR" sz="1400" dirty="0">
                <a:solidFill>
                  <a:srgbClr val="3A4952"/>
                </a:solidFill>
                <a:latin typeface="Avenir Book" panose="02000503020000020003" pitchFamily="2" charset="0"/>
              </a:rPr>
              <a:t>Construction d’un message percutant</a:t>
            </a:r>
          </a:p>
          <a:p>
            <a:pPr marL="342900">
              <a:buFont typeface="+mj-lt"/>
              <a:buAutoNum type="arabicPeriod"/>
            </a:pPr>
            <a:endParaRPr lang="fr-FR" sz="800" dirty="0">
              <a:solidFill>
                <a:srgbClr val="3A4952"/>
              </a:solidFill>
              <a:latin typeface="Avenir Book" panose="02000503020000020003" pitchFamily="2" charset="0"/>
            </a:endParaRPr>
          </a:p>
          <a:p>
            <a:pPr marL="0" indent="0">
              <a:buFont typeface="Arial"/>
              <a:buNone/>
            </a:pPr>
            <a:r>
              <a:rPr lang="fr-FR" sz="1400" b="1" dirty="0">
                <a:solidFill>
                  <a:srgbClr val="3A4952"/>
                </a:solidFill>
                <a:latin typeface="Avenir Book" panose="02000503020000020003" pitchFamily="2" charset="0"/>
              </a:rPr>
              <a:t>Session pratique (4h)</a:t>
            </a:r>
          </a:p>
          <a:p>
            <a:pPr marL="0" indent="0">
              <a:buFont typeface="Arial"/>
              <a:buNone/>
            </a:pPr>
            <a:endParaRPr lang="fr-FR" sz="1000" dirty="0">
              <a:solidFill>
                <a:srgbClr val="3A4952"/>
              </a:solidFill>
              <a:latin typeface="Avenir Book" panose="02000503020000020003" pitchFamily="2" charset="0"/>
            </a:endParaRPr>
          </a:p>
          <a:p>
            <a:pPr marL="0" indent="0">
              <a:buFont typeface="Arial"/>
              <a:buNone/>
            </a:pPr>
            <a:r>
              <a:rPr lang="fr-FR" sz="1400" dirty="0">
                <a:solidFill>
                  <a:srgbClr val="3A4952"/>
                </a:solidFill>
                <a:latin typeface="Avenir Book" panose="02000503020000020003" pitchFamily="2" charset="0"/>
              </a:rPr>
              <a:t>Pour un entraînement individuel sur mesure avec le formateur, les exercices peuvent être adaptés pour répondre aux besoins spécifiques de chaque participant.</a:t>
            </a:r>
            <a:endParaRPr lang="fr-FR" sz="1200" dirty="0">
              <a:solidFill>
                <a:srgbClr val="3A4952"/>
              </a:solidFill>
              <a:latin typeface="Avenir Book" panose="02000503020000020003" pitchFamily="2" charset="0"/>
            </a:endParaRPr>
          </a:p>
          <a:p>
            <a:r>
              <a:rPr lang="fr-FR" sz="1400" dirty="0">
                <a:solidFill>
                  <a:srgbClr val="3A4952"/>
                </a:solidFill>
                <a:latin typeface="Avenir Book" panose="02000503020000020003" pitchFamily="2" charset="0"/>
              </a:rPr>
              <a:t>Analyse de Pitch Personnalisé</a:t>
            </a:r>
          </a:p>
          <a:p>
            <a:pPr marL="0" indent="0">
              <a:buFont typeface="Arial"/>
              <a:buNone/>
            </a:pPr>
            <a:r>
              <a:rPr lang="fr-FR" sz="1400" dirty="0">
                <a:solidFill>
                  <a:srgbClr val="3A4952"/>
                </a:solidFill>
                <a:latin typeface="Avenir Book" panose="02000503020000020003" pitchFamily="2" charset="0"/>
              </a:rPr>
              <a:t>   - Travail avec le formateur pour développer un pitch adapté</a:t>
            </a:r>
          </a:p>
          <a:p>
            <a:pPr marL="0" indent="0">
              <a:buFont typeface="Arial"/>
              <a:buNone/>
            </a:pPr>
            <a:r>
              <a:rPr lang="fr-FR" sz="1400" dirty="0">
                <a:solidFill>
                  <a:srgbClr val="3A4952"/>
                </a:solidFill>
                <a:latin typeface="Avenir Book" panose="02000503020000020003" pitchFamily="2" charset="0"/>
              </a:rPr>
              <a:t>   - Commentaires détaillés et suggestions d'améliorations.</a:t>
            </a:r>
          </a:p>
          <a:p>
            <a:r>
              <a:rPr lang="fr-FR" sz="1400" dirty="0">
                <a:solidFill>
                  <a:srgbClr val="3A4952"/>
                </a:solidFill>
                <a:latin typeface="Avenir Book" panose="02000503020000020003" pitchFamily="2" charset="0"/>
              </a:rPr>
              <a:t>Enregistrement et Revue Vidéo</a:t>
            </a:r>
          </a:p>
          <a:p>
            <a:pPr marL="0" indent="0">
              <a:buFont typeface="Arial"/>
              <a:buNone/>
            </a:pPr>
            <a:r>
              <a:rPr lang="fr-FR" sz="1400" dirty="0">
                <a:solidFill>
                  <a:srgbClr val="3A4952"/>
                </a:solidFill>
                <a:latin typeface="Avenir Book" panose="02000503020000020003" pitchFamily="2" charset="0"/>
              </a:rPr>
              <a:t>- Visionnage de la vidéo avec le formateur pour identifier les points à améliorer, tels que le langage corporel, le ton de la voix et la clarté du message.</a:t>
            </a:r>
          </a:p>
          <a:p>
            <a:r>
              <a:rPr lang="fr-FR" sz="1400" dirty="0">
                <a:solidFill>
                  <a:srgbClr val="3A4952"/>
                </a:solidFill>
                <a:latin typeface="Avenir Book" panose="02000503020000020003" pitchFamily="2" charset="0"/>
              </a:rPr>
              <a:t>Exercices de Répétition et de Perfectionnement</a:t>
            </a:r>
          </a:p>
          <a:p>
            <a:pPr marL="0" indent="0">
              <a:buFont typeface="Arial"/>
              <a:buNone/>
            </a:pPr>
            <a:endParaRPr lang="fr-FR" sz="800" b="1" dirty="0">
              <a:solidFill>
                <a:srgbClr val="3A4952"/>
              </a:solidFill>
              <a:latin typeface="Avenir Book" panose="02000503020000020003" pitchFamily="2" charset="0"/>
            </a:endParaRPr>
          </a:p>
          <a:p>
            <a:pPr marL="0" indent="0">
              <a:buFont typeface="Arial"/>
              <a:buNone/>
            </a:pPr>
            <a:r>
              <a:rPr lang="fr-FR" sz="1400" b="1" dirty="0">
                <a:solidFill>
                  <a:srgbClr val="3A4952"/>
                </a:solidFill>
                <a:latin typeface="Avenir Book" panose="02000503020000020003" pitchFamily="2" charset="0"/>
              </a:rPr>
              <a:t>Session coaching et Plan d’Action Personnalisé (7h)</a:t>
            </a:r>
          </a:p>
          <a:p>
            <a:pPr marL="0" indent="0">
              <a:buFont typeface="Arial"/>
              <a:buNone/>
            </a:pPr>
            <a:endParaRPr lang="fr-FR" sz="1000" b="1" dirty="0">
              <a:solidFill>
                <a:srgbClr val="3A4952"/>
              </a:solidFill>
              <a:latin typeface="Avenir Book" panose="02000503020000020003" pitchFamily="2" charset="0"/>
            </a:endParaRPr>
          </a:p>
          <a:p>
            <a:r>
              <a:rPr lang="fr-FR" sz="1400" dirty="0">
                <a:solidFill>
                  <a:srgbClr val="3A4952"/>
                </a:solidFill>
                <a:latin typeface="Avenir Book" panose="02000503020000020003" pitchFamily="2" charset="0"/>
              </a:rPr>
              <a:t>Définition des axes d’amélioration et des objectifs à court et moyen terme.</a:t>
            </a:r>
          </a:p>
          <a:p>
            <a:r>
              <a:rPr lang="fr-FR" sz="1400" dirty="0">
                <a:solidFill>
                  <a:srgbClr val="3A4952"/>
                </a:solidFill>
                <a:latin typeface="Avenir Book" panose="02000503020000020003" pitchFamily="2" charset="0"/>
              </a:rPr>
              <a:t>Élaboration d’un plan d’action concret pour préparer le candidat à un rendez-vous spécifique, tel qu’un pitch auprès d’investisseurs, de banques, de partenaires ou de clients…</a:t>
            </a:r>
          </a:p>
          <a:p>
            <a:r>
              <a:rPr lang="fr-FR" sz="1400" dirty="0">
                <a:solidFill>
                  <a:srgbClr val="3A4952"/>
                </a:solidFill>
                <a:latin typeface="Avenir Book" panose="02000503020000020003" pitchFamily="2" charset="0"/>
              </a:rPr>
              <a:t>Sessions de questions/réponses pour approfondir des points spécifiques.</a:t>
            </a:r>
          </a:p>
        </p:txBody>
      </p:sp>
    </p:spTree>
    <p:extLst>
      <p:ext uri="{BB962C8B-B14F-4D97-AF65-F5344CB8AC3E}">
        <p14:creationId xmlns:p14="http://schemas.microsoft.com/office/powerpoint/2010/main" val="311611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89" name="Google Shape;89;p2"/>
          <p:cNvSpPr txBox="1">
            <a:spLocks noGrp="1"/>
          </p:cNvSpPr>
          <p:nvPr>
            <p:ph type="body" idx="1"/>
          </p:nvPr>
        </p:nvSpPr>
        <p:spPr>
          <a:xfrm>
            <a:off x="360000" y="1230282"/>
            <a:ext cx="6300000" cy="83561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4A626E"/>
              </a:buClr>
              <a:buSzPts val="1300"/>
              <a:buNone/>
            </a:pPr>
            <a:r>
              <a:rPr lang="fr-FR" sz="1400" b="1" dirty="0">
                <a:solidFill>
                  <a:srgbClr val="4A626E"/>
                </a:solidFill>
                <a:latin typeface="Avenir Book" panose="02000503020000020003" pitchFamily="2" charset="0"/>
                <a:ea typeface="Avenir"/>
                <a:cs typeface="Avenir"/>
                <a:sym typeface="Avenir"/>
              </a:rPr>
              <a:t>MARKETING COMMUNICATION</a:t>
            </a:r>
            <a:endParaRPr sz="1400" dirty="0">
              <a:latin typeface="Avenir Book" panose="02000503020000020003" pitchFamily="2" charset="0"/>
            </a:endParaRPr>
          </a:p>
          <a:p>
            <a:pPr marL="0" lvl="0" indent="0" algn="l" rtl="0">
              <a:lnSpc>
                <a:spcPct val="90000"/>
              </a:lnSpc>
              <a:spcBef>
                <a:spcPts val="750"/>
              </a:spcBef>
              <a:spcAft>
                <a:spcPts val="0"/>
              </a:spcAft>
              <a:buClr>
                <a:schemeClr val="dk1"/>
              </a:buClr>
              <a:buSzPts val="1300"/>
              <a:buNone/>
            </a:pPr>
            <a:endParaRPr sz="1400" b="1"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750"/>
              </a:spcBef>
              <a:spcAft>
                <a:spcPts val="0"/>
              </a:spcAft>
              <a:buClr>
                <a:srgbClr val="4A626E"/>
              </a:buClr>
              <a:buSzPts val="1300"/>
              <a:buNone/>
            </a:pPr>
            <a:r>
              <a:rPr lang="fr-FR" sz="1400" b="1" i="0" u="none" strike="noStrike" dirty="0">
                <a:solidFill>
                  <a:srgbClr val="4A626E"/>
                </a:solidFill>
                <a:latin typeface="Avenir Book" panose="02000503020000020003" pitchFamily="2" charset="0"/>
                <a:ea typeface="Avenir"/>
                <a:cs typeface="Avenir"/>
                <a:sym typeface="Avenir"/>
              </a:rPr>
              <a:t>CONTEXTE GÉNÉRAL : </a:t>
            </a:r>
            <a:endParaRPr sz="1400" b="1" dirty="0">
              <a:latin typeface="Avenir Book" panose="02000503020000020003" pitchFamily="2" charset="0"/>
            </a:endParaRPr>
          </a:p>
          <a:p>
            <a:pPr marL="0" lvl="0" indent="0" algn="l" rtl="0">
              <a:lnSpc>
                <a:spcPct val="90000"/>
              </a:lnSpc>
              <a:spcBef>
                <a:spcPts val="0"/>
              </a:spcBef>
              <a:spcAft>
                <a:spcPts val="0"/>
              </a:spcAft>
              <a:buClr>
                <a:schemeClr val="dk1"/>
              </a:buClr>
              <a:buSzPts val="1800"/>
              <a:buNone/>
            </a:pPr>
            <a:endParaRPr sz="1400" b="0" i="0" u="none" strike="noStrike" dirty="0">
              <a:solidFill>
                <a:srgbClr val="000000"/>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Communiquer efficacement c’est avant tout savoir convaincre, et quoi de plus difficile face à un journaliste dans les différents médias (radio, télévision, </a:t>
            </a:r>
            <a:r>
              <a:rPr lang="fr-FR" sz="1400" dirty="0">
                <a:solidFill>
                  <a:srgbClr val="4A626E"/>
                </a:solidFill>
                <a:latin typeface="Avenir Book" panose="02000503020000020003" pitchFamily="2" charset="0"/>
                <a:ea typeface="Avenir"/>
                <a:cs typeface="Avenir"/>
                <a:sym typeface="Avenir"/>
              </a:rPr>
              <a:t>I</a:t>
            </a:r>
            <a:r>
              <a:rPr lang="fr-FR" sz="1400" b="0" i="0" u="none" strike="noStrike" dirty="0">
                <a:solidFill>
                  <a:srgbClr val="4A626E"/>
                </a:solidFill>
                <a:latin typeface="Avenir Book" panose="02000503020000020003" pitchFamily="2" charset="0"/>
                <a:ea typeface="Avenir"/>
                <a:cs typeface="Avenir"/>
                <a:sym typeface="Avenir"/>
              </a:rPr>
              <a:t>nternet) de faire la différence ?</a:t>
            </a:r>
            <a:endParaRPr sz="1400" dirty="0">
              <a:latin typeface="Avenir Book" panose="02000503020000020003" pitchFamily="2" charset="0"/>
            </a:endParaRPr>
          </a:p>
          <a:p>
            <a:pPr marL="0" lvl="0" indent="0" algn="l" rtl="0">
              <a:lnSpc>
                <a:spcPct val="90000"/>
              </a:lnSpc>
              <a:spcBef>
                <a:spcPts val="750"/>
              </a:spcBef>
              <a:spcAft>
                <a:spcPts val="0"/>
              </a:spcAft>
              <a:buClr>
                <a:schemeClr val="dk1"/>
              </a:buClr>
              <a:buSzPts val="1100"/>
              <a:buNone/>
            </a:pPr>
            <a:endParaRPr sz="1400" dirty="0">
              <a:latin typeface="Avenir Book" panose="02000503020000020003" pitchFamily="2" charset="0"/>
              <a:ea typeface="Avenir"/>
              <a:cs typeface="Avenir"/>
              <a:sym typeface="Avenir"/>
            </a:endParaRPr>
          </a:p>
          <a:p>
            <a:pPr marL="0" lvl="0" indent="0" algn="l" rtl="0">
              <a:lnSpc>
                <a:spcPct val="90000"/>
              </a:lnSpc>
              <a:spcBef>
                <a:spcPts val="750"/>
              </a:spcBef>
              <a:spcAft>
                <a:spcPts val="0"/>
              </a:spcAft>
              <a:buClr>
                <a:srgbClr val="4A626E"/>
              </a:buClr>
              <a:buSzPts val="1300"/>
              <a:buNone/>
            </a:pPr>
            <a:r>
              <a:rPr lang="fr-FR" sz="1400" b="1" dirty="0">
                <a:solidFill>
                  <a:srgbClr val="4A626E"/>
                </a:solidFill>
                <a:latin typeface="Avenir Book" panose="02000503020000020003" pitchFamily="2" charset="0"/>
                <a:ea typeface="Avenir"/>
                <a:cs typeface="Avenir"/>
                <a:sym typeface="Avenir"/>
              </a:rPr>
              <a:t>PUBLIC CONCERNÉ ET PRÉ REQUIS : </a:t>
            </a:r>
            <a:endParaRPr sz="1400" b="1" dirty="0">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sz="1400" b="0" i="0" u="none" strike="noStrike"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Toute personne amenée à prendre la parole dans les médias, dirigeants d’entreprises, personnalités </a:t>
            </a:r>
            <a:r>
              <a:rPr lang="fr-FR" sz="1400" dirty="0">
                <a:solidFill>
                  <a:srgbClr val="4A626E"/>
                </a:solidFill>
                <a:latin typeface="Avenir Book" panose="02000503020000020003" pitchFamily="2" charset="0"/>
                <a:ea typeface="Avenir"/>
                <a:cs typeface="Avenir"/>
                <a:sym typeface="Avenir"/>
              </a:rPr>
              <a:t>publiques</a:t>
            </a:r>
            <a:r>
              <a:rPr lang="fr-FR" sz="1400" b="0" i="0" u="none" strike="noStrike" dirty="0">
                <a:solidFill>
                  <a:srgbClr val="4A626E"/>
                </a:solidFill>
                <a:latin typeface="Avenir Book" panose="02000503020000020003" pitchFamily="2" charset="0"/>
                <a:ea typeface="Avenir"/>
                <a:cs typeface="Avenir"/>
                <a:sym typeface="Avenir"/>
              </a:rPr>
              <a:t>…</a:t>
            </a:r>
            <a:endParaRPr sz="1400" dirty="0">
              <a:latin typeface="Avenir Book" panose="02000503020000020003" pitchFamily="2" charset="0"/>
            </a:endParaRPr>
          </a:p>
          <a:p>
            <a:pPr marL="0" lvl="0" indent="0" algn="l" rtl="0">
              <a:lnSpc>
                <a:spcPct val="90000"/>
              </a:lnSpc>
              <a:spcBef>
                <a:spcPts val="0"/>
              </a:spcBef>
              <a:spcAft>
                <a:spcPts val="0"/>
              </a:spcAft>
              <a:buClr>
                <a:schemeClr val="dk1"/>
              </a:buClr>
              <a:buSzPts val="1300"/>
              <a:buNone/>
            </a:pPr>
            <a:br>
              <a:rPr lang="fr-FR" sz="1400" dirty="0">
                <a:latin typeface="Avenir Book" panose="02000503020000020003" pitchFamily="2" charset="0"/>
                <a:ea typeface="Avenir"/>
                <a:cs typeface="Avenir"/>
                <a:sym typeface="Avenir"/>
              </a:rPr>
            </a:br>
            <a:endParaRP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300"/>
              <a:buNone/>
            </a:pPr>
            <a:r>
              <a:rPr lang="fr-FR" sz="1400" b="1" dirty="0">
                <a:solidFill>
                  <a:srgbClr val="4A626E"/>
                </a:solidFill>
                <a:latin typeface="Avenir Book" panose="02000503020000020003" pitchFamily="2" charset="0"/>
                <a:ea typeface="Avenir"/>
                <a:cs typeface="Avenir"/>
                <a:sym typeface="Avenir"/>
              </a:rPr>
              <a:t>OBJECTIFS PÉDAGOGIQUES :</a:t>
            </a:r>
            <a:r>
              <a:rPr lang="fr-FR" sz="1400" dirty="0">
                <a:solidFill>
                  <a:srgbClr val="4A626E"/>
                </a:solidFill>
                <a:latin typeface="Avenir Book" panose="02000503020000020003" pitchFamily="2" charset="0"/>
                <a:ea typeface="Avenir"/>
                <a:cs typeface="Avenir"/>
                <a:sym typeface="Avenir"/>
              </a:rPr>
              <a:t> </a:t>
            </a:r>
            <a:endParaRPr sz="1400" dirty="0">
              <a:latin typeface="Avenir Book" panose="02000503020000020003" pitchFamily="2" charset="0"/>
            </a:endParaRPr>
          </a:p>
          <a:p>
            <a:pPr marL="0" lvl="0" indent="0" algn="l" rtl="0">
              <a:lnSpc>
                <a:spcPct val="90000"/>
              </a:lnSpc>
              <a:spcBef>
                <a:spcPts val="0"/>
              </a:spcBef>
              <a:spcAft>
                <a:spcPts val="0"/>
              </a:spcAft>
              <a:buClr>
                <a:schemeClr val="dk1"/>
              </a:buClr>
              <a:buSzPts val="1800"/>
              <a:buNone/>
            </a:pPr>
            <a:endParaRPr sz="1400" b="0" i="0" u="none" strike="noStrike" dirty="0">
              <a:solidFill>
                <a:srgbClr val="000000"/>
              </a:solidFill>
              <a:latin typeface="Avenir Book" panose="02000503020000020003" pitchFamily="2" charset="0"/>
              <a:ea typeface="Arial"/>
              <a:cs typeface="Arial"/>
              <a:sym typeface="Arial"/>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Amener le(s) stagiaire(s) à travailler son discours ou sa prise de parole afin de gagner en assurance et pertinence en toutes circonstances d’interventions face à un journaliste.</a:t>
            </a:r>
            <a:endParaRPr sz="1400" dirty="0">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sz="1400" b="0" i="0" u="none" strike="noStrike"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1"/>
              </a:buClr>
              <a:buSzPts val="1200"/>
              <a:buNone/>
            </a:pPr>
            <a:endParaRPr sz="1400" i="0" u="none" strike="noStrike"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400" b="1" i="0" u="none" strike="noStrike" dirty="0">
                <a:solidFill>
                  <a:srgbClr val="4A626E"/>
                </a:solidFill>
                <a:latin typeface="Avenir Book" panose="02000503020000020003" pitchFamily="2" charset="0"/>
                <a:ea typeface="Avenir"/>
                <a:cs typeface="Avenir"/>
                <a:sym typeface="Avenir"/>
              </a:rPr>
              <a:t>DURÉE :</a:t>
            </a:r>
            <a:r>
              <a:rPr lang="fr-FR" sz="1400" dirty="0">
                <a:solidFill>
                  <a:srgbClr val="4A626E"/>
                </a:solidFill>
                <a:latin typeface="Avenir Book" panose="02000503020000020003" pitchFamily="2" charset="0"/>
                <a:ea typeface="Avenir"/>
                <a:cs typeface="Avenir"/>
                <a:sym typeface="Avenir"/>
              </a:rPr>
              <a:t> </a:t>
            </a:r>
            <a:r>
              <a:rPr lang="fr-FR" sz="1400" b="0" i="0" u="none" strike="noStrike" dirty="0">
                <a:solidFill>
                  <a:srgbClr val="4A626E"/>
                </a:solidFill>
                <a:latin typeface="Avenir Book" panose="02000503020000020003" pitchFamily="2" charset="0"/>
                <a:ea typeface="Avenir"/>
                <a:cs typeface="Avenir"/>
                <a:sym typeface="Avenir"/>
              </a:rPr>
              <a:t>7 heures de formation :</a:t>
            </a:r>
            <a:endParaRPr sz="1400" dirty="0">
              <a:latin typeface="Avenir Book" panose="02000503020000020003" pitchFamily="2" charset="0"/>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- 4 heures pour le module méthode</a:t>
            </a:r>
            <a:endParaRPr sz="1400" dirty="0">
              <a:latin typeface="Avenir Book" panose="02000503020000020003" pitchFamily="2" charset="0"/>
            </a:endParaRPr>
          </a:p>
          <a:p>
            <a:pPr marL="0" lvl="0" indent="0" algn="l" rtl="0">
              <a:lnSpc>
                <a:spcPct val="90000"/>
              </a:lnSpc>
              <a:spcBef>
                <a:spcPts val="0"/>
              </a:spcBef>
              <a:spcAft>
                <a:spcPts val="0"/>
              </a:spcAft>
              <a:buClr>
                <a:srgbClr val="4A626E"/>
              </a:buClr>
              <a:buSzPts val="1200"/>
              <a:buNone/>
            </a:pPr>
            <a:r>
              <a:rPr lang="fr-FR" sz="1400" dirty="0">
                <a:solidFill>
                  <a:srgbClr val="4A626E"/>
                </a:solidFill>
                <a:latin typeface="Avenir Book" panose="02000503020000020003" pitchFamily="2" charset="0"/>
                <a:ea typeface="Avenir"/>
                <a:cs typeface="Avenir"/>
                <a:sym typeface="Avenir"/>
              </a:rPr>
              <a:t>- </a:t>
            </a:r>
            <a:r>
              <a:rPr lang="fr-FR" sz="1400" b="0" i="0" u="none" strike="noStrike" dirty="0">
                <a:solidFill>
                  <a:srgbClr val="4A626E"/>
                </a:solidFill>
                <a:latin typeface="Avenir Book" panose="02000503020000020003" pitchFamily="2" charset="0"/>
                <a:ea typeface="Avenir"/>
                <a:cs typeface="Avenir"/>
                <a:sym typeface="Avenir"/>
              </a:rPr>
              <a:t>3 heures pour le module de mise en pratique</a:t>
            </a:r>
            <a:endParaRPr sz="1400" dirty="0">
              <a:latin typeface="Avenir Book" panose="02000503020000020003" pitchFamily="2" charset="0"/>
            </a:endParaRPr>
          </a:p>
          <a:p>
            <a:pPr marL="0" lvl="0" indent="0" algn="l" rtl="0">
              <a:lnSpc>
                <a:spcPct val="90000"/>
              </a:lnSpc>
              <a:spcBef>
                <a:spcPts val="750"/>
              </a:spcBef>
              <a:spcAft>
                <a:spcPts val="0"/>
              </a:spcAft>
              <a:buClr>
                <a:schemeClr val="dk1"/>
              </a:buClr>
              <a:buSzPts val="1050"/>
              <a:buNone/>
            </a:pPr>
            <a:endParaRPr sz="1400" dirty="0">
              <a:latin typeface="Avenir Book" panose="02000503020000020003" pitchFamily="2" charset="0"/>
            </a:endParaRPr>
          </a:p>
          <a:p>
            <a:pPr marL="0" lvl="0" indent="0" algn="l" rtl="0">
              <a:lnSpc>
                <a:spcPct val="90000"/>
              </a:lnSpc>
              <a:spcBef>
                <a:spcPts val="750"/>
              </a:spcBef>
              <a:spcAft>
                <a:spcPts val="0"/>
              </a:spcAft>
              <a:buClr>
                <a:srgbClr val="4A626E"/>
              </a:buClr>
              <a:buSzPts val="1300"/>
              <a:buNone/>
            </a:pPr>
            <a:r>
              <a:rPr lang="fr-FR" sz="1400" b="1" dirty="0">
                <a:solidFill>
                  <a:srgbClr val="4A626E"/>
                </a:solidFill>
                <a:latin typeface="Avenir Book" panose="02000503020000020003" pitchFamily="2" charset="0"/>
                <a:ea typeface="Avenir"/>
                <a:cs typeface="Avenir"/>
                <a:sym typeface="Avenir"/>
              </a:rPr>
              <a:t>MOYENS PÉDAGOGIQUES ET D’ENCADREMENT :</a:t>
            </a:r>
            <a:endParaRPr sz="1400" b="1" dirty="0">
              <a:latin typeface="Avenir Book" panose="02000503020000020003" pitchFamily="2" charset="0"/>
            </a:endParaRPr>
          </a:p>
          <a:p>
            <a:pPr marL="171450" lvl="0" indent="-171450" algn="l" rtl="0">
              <a:lnSpc>
                <a:spcPct val="90000"/>
              </a:lnSpc>
              <a:spcBef>
                <a:spcPts val="750"/>
              </a:spcBef>
              <a:spcAft>
                <a:spcPts val="0"/>
              </a:spcAft>
              <a:buClr>
                <a:srgbClr val="4A626E"/>
              </a:buClr>
              <a:buSzPts val="1200"/>
              <a:buChar char="•"/>
            </a:pPr>
            <a:r>
              <a:rPr lang="fr-FR" sz="1400" b="0" i="0" u="none" strike="noStrike" dirty="0">
                <a:solidFill>
                  <a:srgbClr val="4A626E"/>
                </a:solidFill>
                <a:latin typeface="Avenir Book" panose="02000503020000020003" pitchFamily="2" charset="0"/>
                <a:ea typeface="Avenir"/>
                <a:cs typeface="Avenir"/>
                <a:sym typeface="Avenir"/>
              </a:rPr>
              <a:t>Séances de formation théorique</a:t>
            </a:r>
            <a:endParaRPr sz="1400" dirty="0">
              <a:latin typeface="Avenir Book" panose="02000503020000020003" pitchFamily="2" charset="0"/>
            </a:endParaRPr>
          </a:p>
          <a:p>
            <a:pPr marL="171450" lvl="0" indent="-171450" algn="l" rtl="0">
              <a:lnSpc>
                <a:spcPct val="90000"/>
              </a:lnSpc>
              <a:spcBef>
                <a:spcPts val="0"/>
              </a:spcBef>
              <a:spcAft>
                <a:spcPts val="0"/>
              </a:spcAft>
              <a:buClr>
                <a:srgbClr val="4A626E"/>
              </a:buClr>
              <a:buSzPts val="1200"/>
              <a:buChar char="•"/>
            </a:pPr>
            <a:r>
              <a:rPr lang="fr-FR" sz="1400" b="0" i="0" u="none" strike="noStrike" dirty="0">
                <a:solidFill>
                  <a:srgbClr val="4A626E"/>
                </a:solidFill>
                <a:latin typeface="Avenir Book" panose="02000503020000020003" pitchFamily="2" charset="0"/>
                <a:ea typeface="Avenir"/>
                <a:cs typeface="Avenir"/>
                <a:sym typeface="Avenir"/>
              </a:rPr>
              <a:t>Formation pratique – Expérimentation </a:t>
            </a:r>
            <a:endParaRPr sz="1400" dirty="0">
              <a:latin typeface="Avenir Book" panose="02000503020000020003" pitchFamily="2" charset="0"/>
            </a:endParaRPr>
          </a:p>
          <a:p>
            <a:pPr marL="171450" lvl="0" indent="-171450" algn="l" rtl="0">
              <a:lnSpc>
                <a:spcPct val="90000"/>
              </a:lnSpc>
              <a:spcBef>
                <a:spcPts val="0"/>
              </a:spcBef>
              <a:spcAft>
                <a:spcPts val="0"/>
              </a:spcAft>
              <a:buClr>
                <a:srgbClr val="4A626E"/>
              </a:buClr>
              <a:buSzPts val="1200"/>
              <a:buChar char="•"/>
            </a:pPr>
            <a:r>
              <a:rPr lang="fr-FR" sz="1400" b="0" i="0" u="none" strike="noStrike" dirty="0">
                <a:solidFill>
                  <a:srgbClr val="4A626E"/>
                </a:solidFill>
                <a:latin typeface="Avenir Book" panose="02000503020000020003" pitchFamily="2" charset="0"/>
                <a:ea typeface="Avenir"/>
                <a:cs typeface="Avenir"/>
                <a:sym typeface="Avenir"/>
              </a:rPr>
              <a:t>Mise en pratique – Jeux de rôle</a:t>
            </a:r>
            <a:endParaRPr sz="1400" dirty="0">
              <a:latin typeface="Avenir Book" panose="02000503020000020003" pitchFamily="2" charset="0"/>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 </a:t>
            </a:r>
            <a:endParaRPr sz="1400" dirty="0">
              <a:latin typeface="Avenir Book" panose="02000503020000020003" pitchFamily="2" charset="0"/>
            </a:endParaRPr>
          </a:p>
          <a:p>
            <a:pPr marL="0" lvl="0" indent="0" algn="l" rtl="0">
              <a:lnSpc>
                <a:spcPct val="90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Dossiers techniques remis aux stagiaires.</a:t>
            </a:r>
            <a:endParaRPr sz="1400" dirty="0">
              <a:latin typeface="Avenir Book" panose="02000503020000020003" pitchFamily="2" charset="0"/>
            </a:endParaRPr>
          </a:p>
          <a:p>
            <a:pPr marL="0" indent="0">
              <a:buFont typeface="Arial"/>
              <a:buNone/>
            </a:pPr>
            <a:br>
              <a:rPr lang="fr-FR" sz="1400" b="0" i="0" u="none" strike="noStrike" dirty="0">
                <a:solidFill>
                  <a:srgbClr val="4A626E"/>
                </a:solidFill>
                <a:latin typeface="Avenir Book" panose="02000503020000020003" pitchFamily="2" charset="0"/>
                <a:ea typeface="Avenir"/>
                <a:cs typeface="Avenir"/>
                <a:sym typeface="Avenir"/>
              </a:rPr>
            </a:br>
            <a:r>
              <a:rPr lang="fr-FR" sz="1400" b="1" dirty="0">
                <a:solidFill>
                  <a:srgbClr val="4A626E"/>
                </a:solidFill>
                <a:latin typeface="Avenir Book" panose="02000503020000020003" pitchFamily="2" charset="0"/>
                <a:sym typeface="Avenir"/>
              </a:rPr>
              <a:t>EVALUATION :</a:t>
            </a:r>
          </a:p>
          <a:p>
            <a:pPr marL="0" indent="0">
              <a:buFont typeface="Arial"/>
              <a:buNone/>
            </a:pPr>
            <a:endParaRPr lang="fr-FR" sz="1400" b="1" dirty="0">
              <a:solidFill>
                <a:srgbClr val="4A626E"/>
              </a:solidFill>
              <a:latin typeface="Avenir Book" panose="02000503020000020003" pitchFamily="2" charset="0"/>
              <a:sym typeface="Avenir"/>
            </a:endParaRPr>
          </a:p>
          <a:p>
            <a:pPr marL="0" indent="0">
              <a:spcAft>
                <a:spcPts val="1125"/>
              </a:spcAft>
              <a:buFont typeface="Arial"/>
              <a:buNone/>
            </a:pPr>
            <a:r>
              <a:rPr lang="fr-FR" sz="1400" dirty="0">
                <a:solidFill>
                  <a:srgbClr val="4A626E"/>
                </a:solidFill>
                <a:latin typeface="Avenir Book" panose="02000503020000020003" pitchFamily="2" charset="0"/>
                <a:ea typeface="Times New Roman" panose="02020603050405020304" pitchFamily="18" charset="0"/>
              </a:rPr>
              <a:t>Une évaluation de compétences acquises est réalisée en début et en fin de formation qui peut prendre différentes formes selon le contenu de la formation suivie : Tests d’évaluation des acquis, cas pratiques, mises en situation, questionnaire en ligne.</a:t>
            </a:r>
            <a:endParaRPr lang="fr-FR" sz="1400" dirty="0">
              <a:latin typeface="Avenir Book" panose="02000503020000020003" pitchFamily="2" charset="0"/>
              <a:ea typeface="Times New Roman" panose="02020603050405020304" pitchFamily="18" charset="0"/>
            </a:endParaRPr>
          </a:p>
          <a:p>
            <a:pPr marL="0" indent="0">
              <a:spcAft>
                <a:spcPts val="1125"/>
              </a:spcAft>
              <a:buFont typeface="Arial"/>
              <a:buNone/>
            </a:pPr>
            <a:r>
              <a:rPr lang="fr-FR" sz="1400" dirty="0">
                <a:solidFill>
                  <a:srgbClr val="4A626E"/>
                </a:solidFill>
                <a:latin typeface="Avenir Book" panose="02000503020000020003" pitchFamily="2" charset="0"/>
                <a:ea typeface="Times New Roman" panose="02020603050405020304" pitchFamily="18" charset="0"/>
              </a:rPr>
              <a:t>Une évaluation de la satisfaction de chaque stagiaire est réalisée en ligne.</a:t>
            </a:r>
            <a:endParaRPr sz="1400" dirty="0">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1"/>
              </a:buClr>
              <a:buSzPts val="1200"/>
              <a:buNone/>
            </a:pPr>
            <a:endParaRP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1"/>
              </a:buClr>
              <a:buSzPts val="1200"/>
              <a:buNone/>
            </a:pPr>
            <a:endParaRP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1"/>
              </a:buClr>
              <a:buSzPts val="1200"/>
              <a:buNone/>
            </a:pPr>
            <a:endParaRPr sz="1400" b="0" i="0" u="none" strike="noStrike"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1"/>
              </a:buClr>
              <a:buSzPts val="1200"/>
              <a:buNone/>
            </a:pPr>
            <a:endParaRPr sz="1400" b="0" i="0" u="none" strike="noStrike" dirty="0">
              <a:solidFill>
                <a:srgbClr val="4A626E"/>
              </a:solidFill>
              <a:latin typeface="Avenir Book" panose="02000503020000020003" pitchFamily="2" charset="0"/>
              <a:ea typeface="Avenir"/>
              <a:cs typeface="Avenir"/>
              <a:sym typeface="Avenir"/>
            </a:endParaRPr>
          </a:p>
        </p:txBody>
      </p:sp>
      <p:sp>
        <p:nvSpPr>
          <p:cNvPr id="90" name="Google Shape;90;p2"/>
          <p:cNvSpPr txBox="1"/>
          <p:nvPr/>
        </p:nvSpPr>
        <p:spPr>
          <a:xfrm>
            <a:off x="3624348" y="562496"/>
            <a:ext cx="270271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dirty="0">
                <a:solidFill>
                  <a:srgbClr val="4A626E"/>
                </a:solidFill>
                <a:latin typeface="Avenir"/>
                <a:ea typeface="Avenir"/>
                <a:cs typeface="Avenir"/>
                <a:sym typeface="Avenir"/>
              </a:rPr>
              <a:t>MEDIA TRAINING</a:t>
            </a:r>
            <a:endParaRPr sz="1600" dirty="0"/>
          </a:p>
        </p:txBody>
      </p:sp>
      <p:sp>
        <p:nvSpPr>
          <p:cNvPr id="2" name="Espace réservé du numéro de diapositive 1">
            <a:extLst>
              <a:ext uri="{FF2B5EF4-FFF2-40B4-BE49-F238E27FC236}">
                <a16:creationId xmlns:a16="http://schemas.microsoft.com/office/drawing/2014/main" id="{9FF2F768-8C36-2F8D-5756-3D6718989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4"/>
        <p:cNvGrpSpPr/>
        <p:nvPr/>
      </p:nvGrpSpPr>
      <p:grpSpPr>
        <a:xfrm>
          <a:off x="0" y="0"/>
          <a:ext cx="0" cy="0"/>
          <a:chOff x="0" y="0"/>
          <a:chExt cx="0" cy="0"/>
        </a:xfrm>
      </p:grpSpPr>
      <p:sp>
        <p:nvSpPr>
          <p:cNvPr id="95" name="Google Shape;95;p3"/>
          <p:cNvSpPr txBox="1">
            <a:spLocks noGrp="1"/>
          </p:cNvSpPr>
          <p:nvPr>
            <p:ph type="body" idx="1"/>
          </p:nvPr>
        </p:nvSpPr>
        <p:spPr>
          <a:xfrm>
            <a:off x="360000" y="1230282"/>
            <a:ext cx="6300000" cy="84137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626E"/>
              </a:buClr>
              <a:buSzPts val="1300"/>
              <a:buNone/>
            </a:pPr>
            <a:r>
              <a:rPr lang="fr-FR" sz="1400" b="1" dirty="0">
                <a:solidFill>
                  <a:srgbClr val="4A626E"/>
                </a:solidFill>
                <a:latin typeface="Avenir Book" panose="02000503020000020003" pitchFamily="2" charset="0"/>
                <a:ea typeface="Avenir"/>
                <a:cs typeface="Avenir"/>
                <a:sym typeface="Avenir"/>
              </a:rPr>
              <a:t>CONTENU : </a:t>
            </a:r>
            <a:endParaRPr lang="fr-FR" sz="1400" b="1" dirty="0">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lang="fr-F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400" b="1" dirty="0">
                <a:solidFill>
                  <a:srgbClr val="4A626E"/>
                </a:solidFill>
                <a:latin typeface="Avenir Book" panose="02000503020000020003" pitchFamily="2" charset="0"/>
                <a:ea typeface="Avenir"/>
                <a:cs typeface="Avenir"/>
                <a:sym typeface="Avenir"/>
              </a:rPr>
              <a:t>→ PREMIER MODULE : </a:t>
            </a:r>
            <a:endParaRPr lang="fr-FR" sz="1400" dirty="0">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lang="fr-FR" sz="1400" dirty="0">
              <a:solidFill>
                <a:srgbClr val="4A626E"/>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400" dirty="0">
                <a:solidFill>
                  <a:srgbClr val="4A626E"/>
                </a:solidFill>
                <a:latin typeface="Avenir Book" panose="02000503020000020003" pitchFamily="2" charset="0"/>
                <a:ea typeface="Avenir"/>
                <a:cs typeface="Avenir"/>
                <a:sym typeface="Avenir"/>
              </a:rPr>
              <a:t>Formation théorique et supports pratiques : </a:t>
            </a:r>
            <a:endParaRPr lang="fr-FR" sz="1400" dirty="0">
              <a:latin typeface="Avenir Book" panose="02000503020000020003" pitchFamily="2" charset="0"/>
            </a:endParaRPr>
          </a:p>
          <a:p>
            <a:pPr marL="0" lvl="0" indent="0" algn="l" rtl="0">
              <a:lnSpc>
                <a:spcPct val="115000"/>
              </a:lnSpc>
              <a:spcBef>
                <a:spcPts val="0"/>
              </a:spcBef>
              <a:spcAft>
                <a:spcPts val="0"/>
              </a:spcAft>
              <a:buClr>
                <a:srgbClr val="4A626E"/>
              </a:buClr>
              <a:buSzPts val="1200"/>
              <a:buNone/>
            </a:pPr>
            <a:endParaRPr lang="fr-FR" sz="1400" dirty="0">
              <a:solidFill>
                <a:srgbClr val="4A626E"/>
              </a:solidFill>
              <a:latin typeface="Avenir Book" panose="02000503020000020003" pitchFamily="2" charset="0"/>
              <a:ea typeface="Avenir"/>
              <a:cs typeface="Avenir"/>
              <a:sym typeface="Avenir"/>
            </a:endParaRPr>
          </a:p>
          <a:p>
            <a:pPr marL="171450" lvl="0" indent="-171450" algn="l" rtl="0">
              <a:lnSpc>
                <a:spcPct val="115000"/>
              </a:lnSpc>
              <a:spcBef>
                <a:spcPts val="0"/>
              </a:spcBef>
              <a:spcAft>
                <a:spcPts val="0"/>
              </a:spcAft>
              <a:buClr>
                <a:srgbClr val="4A626E"/>
              </a:buClr>
              <a:buSzPts val="1200"/>
              <a:buChar char="•"/>
            </a:pPr>
            <a:r>
              <a:rPr lang="fr-FR" sz="1400" dirty="0">
                <a:solidFill>
                  <a:srgbClr val="4A626E"/>
                </a:solidFill>
                <a:latin typeface="Avenir Book" panose="02000503020000020003" pitchFamily="2" charset="0"/>
                <a:ea typeface="Avenir"/>
                <a:cs typeface="Avenir"/>
                <a:sym typeface="Avenir"/>
              </a:rPr>
              <a:t>Aspects théoriques et pratiques de la communication orale </a:t>
            </a:r>
            <a:endParaRPr lang="fr-FR" sz="1400" b="0" i="0" u="none" strike="noStrike" dirty="0">
              <a:solidFill>
                <a:srgbClr val="4A626E"/>
              </a:solidFill>
              <a:latin typeface="Avenir Book" panose="02000503020000020003" pitchFamily="2" charset="0"/>
              <a:ea typeface="Avenir"/>
              <a:cs typeface="Avenir"/>
              <a:sym typeface="Avenir"/>
            </a:endParaRPr>
          </a:p>
          <a:p>
            <a:pPr marL="171450" lvl="0" indent="-171450" algn="l" rtl="0">
              <a:lnSpc>
                <a:spcPct val="115000"/>
              </a:lnSpc>
              <a:spcBef>
                <a:spcPts val="0"/>
              </a:spcBef>
              <a:spcAft>
                <a:spcPts val="0"/>
              </a:spcAft>
              <a:buClr>
                <a:srgbClr val="4A626E"/>
              </a:buClr>
              <a:buSzPts val="1200"/>
              <a:buFont typeface="Arial"/>
              <a:buChar char="•"/>
            </a:pPr>
            <a:r>
              <a:rPr lang="fr-FR" sz="1400" b="0" i="0" u="none" strike="noStrike" dirty="0">
                <a:solidFill>
                  <a:srgbClr val="4A626E"/>
                </a:solidFill>
                <a:latin typeface="Avenir Book" panose="02000503020000020003" pitchFamily="2" charset="0"/>
                <a:ea typeface="Avenir"/>
                <a:cs typeface="Avenir"/>
                <a:sym typeface="Avenir"/>
              </a:rPr>
              <a:t>Présentation du mode de fonctionnement des journalistes</a:t>
            </a:r>
            <a:endParaRPr lang="fr-FR" sz="1400" dirty="0">
              <a:latin typeface="Avenir Book" panose="02000503020000020003" pitchFamily="2" charset="0"/>
            </a:endParaRPr>
          </a:p>
          <a:p>
            <a:pPr marL="171450" lvl="0" indent="-171450" algn="l" rtl="0">
              <a:lnSpc>
                <a:spcPct val="115000"/>
              </a:lnSpc>
              <a:spcBef>
                <a:spcPts val="0"/>
              </a:spcBef>
              <a:spcAft>
                <a:spcPts val="0"/>
              </a:spcAft>
              <a:buClr>
                <a:srgbClr val="4A626E"/>
              </a:buClr>
              <a:buSzPts val="1200"/>
              <a:buFont typeface="Arial"/>
              <a:buChar char="•"/>
            </a:pPr>
            <a:r>
              <a:rPr lang="fr-FR" sz="1400" b="0" i="0" u="none" strike="noStrike" dirty="0">
                <a:solidFill>
                  <a:srgbClr val="4A626E"/>
                </a:solidFill>
                <a:latin typeface="Avenir Book" panose="02000503020000020003" pitchFamily="2" charset="0"/>
                <a:ea typeface="Avenir"/>
                <a:cs typeface="Avenir"/>
                <a:sym typeface="Avenir"/>
              </a:rPr>
              <a:t>Technique de la communication orale et prise de parole en public</a:t>
            </a:r>
            <a:endParaRPr lang="fr-FR" sz="1400" dirty="0">
              <a:latin typeface="Avenir Book" panose="02000503020000020003" pitchFamily="2" charset="0"/>
            </a:endParaRPr>
          </a:p>
          <a:p>
            <a:pPr marL="0" lvl="0" indent="0" algn="l" rtl="0">
              <a:lnSpc>
                <a:spcPct val="115000"/>
              </a:lnSpc>
              <a:spcBef>
                <a:spcPts val="0"/>
              </a:spcBef>
              <a:spcAft>
                <a:spcPts val="0"/>
              </a:spcAft>
              <a:buClr>
                <a:schemeClr val="dk1"/>
              </a:buClr>
              <a:buSzPts val="1050"/>
              <a:buNone/>
            </a:pPr>
            <a:br>
              <a:rPr lang="fr-FR" sz="1400" dirty="0">
                <a:latin typeface="Avenir Book" panose="02000503020000020003" pitchFamily="2" charset="0"/>
              </a:rPr>
            </a:br>
            <a:r>
              <a:rPr lang="fr-FR" sz="1400" dirty="0">
                <a:solidFill>
                  <a:srgbClr val="4A626E"/>
                </a:solidFill>
                <a:latin typeface="Avenir Book" panose="02000503020000020003" pitchFamily="2" charset="0"/>
                <a:ea typeface="Avenir"/>
                <a:cs typeface="Avenir"/>
                <a:sym typeface="Avenir"/>
              </a:rPr>
              <a:t>É</a:t>
            </a:r>
            <a:r>
              <a:rPr lang="fr-FR" sz="1400" b="0" i="0" u="none" strike="noStrike" dirty="0">
                <a:solidFill>
                  <a:srgbClr val="4A626E"/>
                </a:solidFill>
                <a:latin typeface="Avenir Book" panose="02000503020000020003" pitchFamily="2" charset="0"/>
                <a:ea typeface="Avenir"/>
                <a:cs typeface="Avenir"/>
                <a:sym typeface="Avenir"/>
              </a:rPr>
              <a:t>tude de cas : </a:t>
            </a:r>
          </a:p>
          <a:p>
            <a:pPr marL="0" lvl="0" indent="0" algn="l" rtl="0">
              <a:lnSpc>
                <a:spcPct val="115000"/>
              </a:lnSpc>
              <a:spcBef>
                <a:spcPts val="0"/>
              </a:spcBef>
              <a:spcAft>
                <a:spcPts val="0"/>
              </a:spcAft>
              <a:buClr>
                <a:schemeClr val="dk1"/>
              </a:buClr>
              <a:buSzPts val="1050"/>
              <a:buNone/>
            </a:pPr>
            <a:endParaRPr lang="fr-FR" sz="1400" dirty="0">
              <a:latin typeface="Avenir Book" panose="02000503020000020003" pitchFamily="2" charset="0"/>
            </a:endParaRPr>
          </a:p>
          <a:p>
            <a:pPr marL="171450" lvl="0" indent="-171450" algn="l" rtl="0">
              <a:lnSpc>
                <a:spcPct val="115000"/>
              </a:lnSpc>
              <a:spcBef>
                <a:spcPts val="0"/>
              </a:spcBef>
              <a:spcAft>
                <a:spcPts val="0"/>
              </a:spcAft>
              <a:buClr>
                <a:srgbClr val="4A626E"/>
              </a:buClr>
              <a:buSzPts val="1200"/>
              <a:buFont typeface="Arial"/>
              <a:buChar char="•"/>
            </a:pPr>
            <a:r>
              <a:rPr lang="fr-FR" sz="1400" b="0" i="0" u="none" strike="noStrike" dirty="0">
                <a:solidFill>
                  <a:srgbClr val="4A626E"/>
                </a:solidFill>
                <a:latin typeface="Avenir Book" panose="02000503020000020003" pitchFamily="2" charset="0"/>
                <a:ea typeface="Avenir"/>
                <a:cs typeface="Avenir"/>
                <a:sym typeface="Avenir"/>
              </a:rPr>
              <a:t>Visionnage de passage média</a:t>
            </a:r>
            <a:endParaRPr lang="fr-FR" sz="1400" dirty="0">
              <a:latin typeface="Avenir Book" panose="02000503020000020003" pitchFamily="2" charset="0"/>
            </a:endParaRPr>
          </a:p>
          <a:p>
            <a:pPr marL="171450" lvl="0" indent="-171450" algn="l" rtl="0">
              <a:lnSpc>
                <a:spcPct val="115000"/>
              </a:lnSpc>
              <a:spcBef>
                <a:spcPts val="0"/>
              </a:spcBef>
              <a:spcAft>
                <a:spcPts val="0"/>
              </a:spcAft>
              <a:buClr>
                <a:srgbClr val="4A626E"/>
              </a:buClr>
              <a:buSzPts val="1200"/>
              <a:buFont typeface="Arial"/>
              <a:buChar char="•"/>
            </a:pPr>
            <a:r>
              <a:rPr lang="fr-FR" sz="1400" b="0" i="0" u="none" strike="noStrike" dirty="0">
                <a:solidFill>
                  <a:srgbClr val="4A626E"/>
                </a:solidFill>
                <a:latin typeface="Avenir Book" panose="02000503020000020003" pitchFamily="2" charset="0"/>
                <a:ea typeface="Avenir"/>
                <a:cs typeface="Avenir"/>
                <a:sym typeface="Avenir"/>
              </a:rPr>
              <a:t>Analyse au travers des fondamentaux théoriques</a:t>
            </a:r>
            <a:endParaRPr lang="fr-FR" sz="1400" dirty="0">
              <a:latin typeface="Avenir Book" panose="02000503020000020003" pitchFamily="2" charset="0"/>
            </a:endParaRPr>
          </a:p>
          <a:p>
            <a:pPr marL="0" lvl="0" indent="0" algn="l" rtl="0">
              <a:lnSpc>
                <a:spcPct val="115000"/>
              </a:lnSpc>
              <a:spcBef>
                <a:spcPts val="0"/>
              </a:spcBef>
              <a:spcAft>
                <a:spcPts val="0"/>
              </a:spcAft>
              <a:buClr>
                <a:schemeClr val="dk1"/>
              </a:buClr>
              <a:buSzPts val="1050"/>
              <a:buNone/>
            </a:pPr>
            <a:br>
              <a:rPr lang="fr-FR" sz="1400" dirty="0">
                <a:latin typeface="Avenir Book" panose="02000503020000020003" pitchFamily="2" charset="0"/>
              </a:rPr>
            </a:br>
            <a:br>
              <a:rPr lang="fr-FR" sz="1400" dirty="0">
                <a:latin typeface="Avenir Book" panose="02000503020000020003" pitchFamily="2" charset="0"/>
              </a:rPr>
            </a:br>
            <a:r>
              <a:rPr lang="fr-FR" sz="1400" b="1" dirty="0">
                <a:solidFill>
                  <a:srgbClr val="4A626E"/>
                </a:solidFill>
                <a:latin typeface="Avenir Book" panose="02000503020000020003" pitchFamily="2" charset="0"/>
                <a:ea typeface="Avenir"/>
                <a:cs typeface="Avenir"/>
                <a:sym typeface="Avenir"/>
              </a:rPr>
              <a:t>→ DEUXIÈME MODULE : </a:t>
            </a:r>
            <a:endParaRPr lang="fr-FR" sz="1400" dirty="0">
              <a:latin typeface="Avenir Book" panose="02000503020000020003" pitchFamily="2" charset="0"/>
            </a:endParaRPr>
          </a:p>
          <a:p>
            <a:pPr marL="0" lvl="0" indent="0" algn="l" rtl="0">
              <a:lnSpc>
                <a:spcPct val="115000"/>
              </a:lnSpc>
              <a:spcBef>
                <a:spcPts val="0"/>
              </a:spcBef>
              <a:spcAft>
                <a:spcPts val="0"/>
              </a:spcAft>
              <a:buClr>
                <a:schemeClr val="dk1"/>
              </a:buClr>
              <a:buSzPts val="1050"/>
              <a:buNone/>
            </a:pPr>
            <a:endParaRPr lang="fr-FR" sz="1400" b="0" i="0" u="none" strike="noStrike" dirty="0">
              <a:solidFill>
                <a:srgbClr val="000000"/>
              </a:solidFill>
              <a:latin typeface="Avenir Book" panose="02000503020000020003" pitchFamily="2" charset="0"/>
              <a:ea typeface="Arial"/>
              <a:cs typeface="Arial"/>
              <a:sym typeface="Arial"/>
            </a:endParaRPr>
          </a:p>
          <a:p>
            <a:pPr marL="0" lvl="0" indent="0" algn="l" rtl="0">
              <a:lnSpc>
                <a:spcPct val="115000"/>
              </a:lnSpc>
              <a:spcBef>
                <a:spcPts val="0"/>
              </a:spcBef>
              <a:spcAft>
                <a:spcPts val="0"/>
              </a:spcAft>
              <a:buClr>
                <a:srgbClr val="4A626E"/>
              </a:buClr>
              <a:buSzPts val="1200"/>
              <a:buNone/>
            </a:pPr>
            <a:r>
              <a:rPr lang="fr-FR" sz="1400" b="0" i="0" u="none" strike="noStrike" dirty="0">
                <a:solidFill>
                  <a:srgbClr val="4A626E"/>
                </a:solidFill>
                <a:latin typeface="Avenir Book" panose="02000503020000020003" pitchFamily="2" charset="0"/>
                <a:ea typeface="Avenir"/>
                <a:cs typeface="Avenir"/>
                <a:sym typeface="Avenir"/>
              </a:rPr>
              <a:t>Formation théorique et supports pratiques :</a:t>
            </a:r>
          </a:p>
          <a:p>
            <a:pPr marL="0" lvl="0" indent="0" algn="l" rtl="0">
              <a:lnSpc>
                <a:spcPct val="115000"/>
              </a:lnSpc>
              <a:spcBef>
                <a:spcPts val="0"/>
              </a:spcBef>
              <a:spcAft>
                <a:spcPts val="0"/>
              </a:spcAft>
              <a:buClr>
                <a:srgbClr val="4A626E"/>
              </a:buClr>
              <a:buSzPts val="1200"/>
              <a:buNone/>
            </a:pPr>
            <a:endParaRPr lang="fr-FR" sz="1400" dirty="0">
              <a:latin typeface="Avenir Book" panose="02000503020000020003" pitchFamily="2" charset="0"/>
            </a:endParaRPr>
          </a:p>
          <a:p>
            <a:pPr marL="171450" lvl="0" indent="-171450" algn="l" rtl="0">
              <a:lnSpc>
                <a:spcPct val="115000"/>
              </a:lnSpc>
              <a:spcBef>
                <a:spcPts val="0"/>
              </a:spcBef>
              <a:spcAft>
                <a:spcPts val="0"/>
              </a:spcAft>
              <a:buClr>
                <a:srgbClr val="4A626E"/>
              </a:buClr>
              <a:buSzPts val="1200"/>
              <a:buChar char="•"/>
            </a:pPr>
            <a:r>
              <a:rPr lang="fr-FR" sz="1400" b="0" i="0" u="none" strike="noStrike" dirty="0">
                <a:solidFill>
                  <a:srgbClr val="4A626E"/>
                </a:solidFill>
                <a:latin typeface="Avenir Book" panose="02000503020000020003" pitchFamily="2" charset="0"/>
                <a:ea typeface="Avenir"/>
                <a:cs typeface="Avenir"/>
                <a:sym typeface="Avenir"/>
              </a:rPr>
              <a:t>La posture, gagner en assurance lors de la prise de parole</a:t>
            </a:r>
            <a:endParaRPr lang="fr-FR" sz="1400" dirty="0">
              <a:latin typeface="Avenir Book" panose="02000503020000020003" pitchFamily="2" charset="0"/>
            </a:endParaRPr>
          </a:p>
          <a:p>
            <a:pPr marL="171450" lvl="0" indent="-171450" algn="l" rtl="0">
              <a:lnSpc>
                <a:spcPct val="115000"/>
              </a:lnSpc>
              <a:spcBef>
                <a:spcPts val="0"/>
              </a:spcBef>
              <a:spcAft>
                <a:spcPts val="0"/>
              </a:spcAft>
              <a:buClr>
                <a:srgbClr val="4A626E"/>
              </a:buClr>
              <a:buSzPts val="1200"/>
              <a:buChar char="•"/>
            </a:pPr>
            <a:r>
              <a:rPr lang="fr-FR" sz="1400" b="0" i="0" u="none" strike="noStrike" dirty="0">
                <a:solidFill>
                  <a:srgbClr val="4A626E"/>
                </a:solidFill>
                <a:latin typeface="Avenir Book" panose="02000503020000020003" pitchFamily="2" charset="0"/>
                <a:ea typeface="Avenir"/>
                <a:cs typeface="Avenir"/>
                <a:sym typeface="Avenir"/>
              </a:rPr>
              <a:t>Apprentissage de la gestion du stress sur la durée.</a:t>
            </a:r>
            <a:endParaRPr lang="fr-FR" sz="1400" dirty="0">
              <a:latin typeface="Avenir Book" panose="02000503020000020003" pitchFamily="2" charset="0"/>
            </a:endParaRPr>
          </a:p>
          <a:p>
            <a:pPr marL="0" lvl="0" indent="0" algn="l" rtl="0">
              <a:lnSpc>
                <a:spcPct val="115000"/>
              </a:lnSpc>
              <a:spcBef>
                <a:spcPts val="0"/>
              </a:spcBef>
              <a:spcAft>
                <a:spcPts val="0"/>
              </a:spcAft>
              <a:buNone/>
            </a:pPr>
            <a:endParaRPr lang="fr-FR" sz="1400" dirty="0">
              <a:solidFill>
                <a:srgbClr val="4A626E"/>
              </a:solidFill>
              <a:latin typeface="Avenir Book" panose="02000503020000020003" pitchFamily="2" charset="0"/>
              <a:ea typeface="Avenir"/>
              <a:cs typeface="Avenir"/>
              <a:sym typeface="Avenir"/>
            </a:endParaRPr>
          </a:p>
          <a:p>
            <a:pPr marL="0" lvl="0" indent="0" algn="l" rtl="0">
              <a:lnSpc>
                <a:spcPct val="115000"/>
              </a:lnSpc>
              <a:spcBef>
                <a:spcPts val="0"/>
              </a:spcBef>
              <a:spcAft>
                <a:spcPts val="0"/>
              </a:spcAft>
              <a:buNone/>
            </a:pPr>
            <a:r>
              <a:rPr lang="fr-FR" sz="1400" b="0" i="0" u="none" strike="noStrike" dirty="0">
                <a:solidFill>
                  <a:srgbClr val="4A626E"/>
                </a:solidFill>
                <a:latin typeface="Avenir Book" panose="02000503020000020003" pitchFamily="2" charset="0"/>
                <a:ea typeface="Avenir"/>
                <a:cs typeface="Avenir"/>
                <a:sym typeface="Avenir"/>
              </a:rPr>
              <a:t>Formation pratique :</a:t>
            </a:r>
            <a:endParaRPr lang="fr-FR" sz="1400" dirty="0">
              <a:latin typeface="Avenir Book" panose="02000503020000020003" pitchFamily="2" charset="0"/>
            </a:endParaRPr>
          </a:p>
          <a:p>
            <a:pPr marL="0" lvl="0" indent="0" algn="l" rtl="0">
              <a:lnSpc>
                <a:spcPct val="115000"/>
              </a:lnSpc>
              <a:spcBef>
                <a:spcPts val="0"/>
              </a:spcBef>
              <a:spcAft>
                <a:spcPts val="0"/>
              </a:spcAft>
              <a:buClr>
                <a:srgbClr val="4A626E"/>
              </a:buClr>
              <a:buSzPts val="1200"/>
              <a:buNone/>
            </a:pPr>
            <a:endParaRPr lang="fr-FR" sz="1400" dirty="0">
              <a:solidFill>
                <a:srgbClr val="4A626E"/>
              </a:solidFill>
              <a:latin typeface="Avenir Book" panose="02000503020000020003" pitchFamily="2" charset="0"/>
              <a:ea typeface="Avenir"/>
              <a:cs typeface="Avenir"/>
              <a:sym typeface="Avenir"/>
            </a:endParaRPr>
          </a:p>
          <a:p>
            <a:pPr marL="171450" indent="-171450">
              <a:lnSpc>
                <a:spcPct val="115000"/>
              </a:lnSpc>
              <a:spcBef>
                <a:spcPts val="0"/>
              </a:spcBef>
              <a:buClr>
                <a:srgbClr val="4A626E"/>
              </a:buClr>
              <a:buSzPts val="1200"/>
            </a:pPr>
            <a:r>
              <a:rPr lang="fr-FR" sz="1400" dirty="0">
                <a:solidFill>
                  <a:srgbClr val="4A626E"/>
                </a:solidFill>
                <a:latin typeface="Avenir Book" panose="02000503020000020003" pitchFamily="2" charset="0"/>
                <a:sym typeface="Avenir"/>
              </a:rPr>
              <a:t> Exercices de préparation aux interviews. (Questions – Réponses)</a:t>
            </a:r>
          </a:p>
          <a:p>
            <a:pPr marL="152400" lvl="0" indent="0" algn="l" rtl="0">
              <a:lnSpc>
                <a:spcPct val="115000"/>
              </a:lnSpc>
              <a:spcBef>
                <a:spcPts val="0"/>
              </a:spcBef>
              <a:spcAft>
                <a:spcPts val="0"/>
              </a:spcAft>
              <a:buClr>
                <a:srgbClr val="4A626E"/>
              </a:buClr>
              <a:buSzPts val="1200"/>
              <a:buNone/>
            </a:pPr>
            <a:endParaRPr lang="fr-FR" sz="1400" dirty="0">
              <a:solidFill>
                <a:srgbClr val="4A626E"/>
              </a:solidFill>
              <a:latin typeface="Avenir Book" panose="02000503020000020003" pitchFamily="2" charset="0"/>
              <a:sym typeface="Avenir"/>
            </a:endParaRPr>
          </a:p>
        </p:txBody>
      </p:sp>
      <p:sp>
        <p:nvSpPr>
          <p:cNvPr id="2" name="Espace réservé du numéro de diapositive 1">
            <a:extLst>
              <a:ext uri="{FF2B5EF4-FFF2-40B4-BE49-F238E27FC236}">
                <a16:creationId xmlns:a16="http://schemas.microsoft.com/office/drawing/2014/main" id="{38671B0C-3B24-60F9-66F5-D608E1825D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Google Shape;90;p2">
            <a:extLst>
              <a:ext uri="{FF2B5EF4-FFF2-40B4-BE49-F238E27FC236}">
                <a16:creationId xmlns:a16="http://schemas.microsoft.com/office/drawing/2014/main" id="{A675B1DE-1A35-3CF7-09FB-6D835498D8A6}"/>
              </a:ext>
            </a:extLst>
          </p:cNvPr>
          <p:cNvSpPr txBox="1"/>
          <p:nvPr/>
        </p:nvSpPr>
        <p:spPr>
          <a:xfrm>
            <a:off x="2631921" y="509412"/>
            <a:ext cx="4226079" cy="646300"/>
          </a:xfrm>
          <a:prstGeom prst="rect">
            <a:avLst/>
          </a:prstGeom>
          <a:noFill/>
          <a:ln>
            <a:noFill/>
          </a:ln>
        </p:spPr>
        <p:txBody>
          <a:bodyPr spcFirstLastPara="1" wrap="square" lIns="91425" tIns="91425" rIns="91425" bIns="91425" anchor="t" anchorCtr="0">
            <a:spAutoFit/>
          </a:bodyPr>
          <a:lstStyle/>
          <a:p>
            <a:r>
              <a:rPr lang="fr-FR" sz="1400" b="1" dirty="0">
                <a:solidFill>
                  <a:schemeClr val="bg2"/>
                </a:solidFill>
                <a:latin typeface="Avenir Book" panose="02000503020000020003" pitchFamily="2" charset="0"/>
                <a:cs typeface="Times New Roman" panose="02020603050405020304" pitchFamily="18" charset="0"/>
              </a:rPr>
              <a:t>STRUCTURER ET AMELIORER SA STRATEGIE</a:t>
            </a:r>
          </a:p>
          <a:p>
            <a:r>
              <a:rPr lang="fr-FR" sz="1400" b="1" dirty="0">
                <a:solidFill>
                  <a:schemeClr val="bg2"/>
                </a:solidFill>
                <a:latin typeface="Avenir Book" panose="02000503020000020003" pitchFamily="2" charset="0"/>
                <a:cs typeface="Times New Roman" panose="02020603050405020304" pitchFamily="18" charset="0"/>
              </a:rPr>
              <a:t> DE COMMUNICATION</a:t>
            </a:r>
            <a:r>
              <a:rPr lang="fr-FR" sz="1600" b="1" kern="1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6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0554D64-3897-6980-C953-4719C6AC4B38}"/>
              </a:ext>
            </a:extLst>
          </p:cNvPr>
          <p:cNvSpPr txBox="1"/>
          <p:nvPr/>
        </p:nvSpPr>
        <p:spPr>
          <a:xfrm>
            <a:off x="228600" y="1248045"/>
            <a:ext cx="6400800" cy="7578998"/>
          </a:xfrm>
          <a:prstGeom prst="rect">
            <a:avLst/>
          </a:prstGeom>
          <a:noFill/>
        </p:spPr>
        <p:txBody>
          <a:bodyPr wrap="square" rtlCol="0">
            <a:spAutoFit/>
          </a:bodyPr>
          <a:lstStyle/>
          <a:p>
            <a:r>
              <a:rPr lang="fr-FR" sz="1400" b="1" dirty="0">
                <a:solidFill>
                  <a:srgbClr val="3A4952"/>
                </a:solidFill>
                <a:latin typeface="Avenir Book" panose="02000503020000020003" pitchFamily="2" charset="0"/>
              </a:rPr>
              <a:t>MARKETING OPERATIONNEL</a:t>
            </a:r>
            <a:endParaRPr lang="fr-FR" sz="1200" b="1" dirty="0">
              <a:solidFill>
                <a:srgbClr val="3A4952"/>
              </a:solidFill>
              <a:latin typeface="Avenir Book" panose="02000503020000020003" pitchFamily="2" charset="0"/>
            </a:endParaRPr>
          </a:p>
          <a:p>
            <a:endParaRPr lang="fr-FR" sz="2000" b="1" dirty="0">
              <a:solidFill>
                <a:srgbClr val="3A4952"/>
              </a:solidFill>
              <a:latin typeface="Avenir Book" panose="02000503020000020003" pitchFamily="2" charset="0"/>
            </a:endParaRPr>
          </a:p>
          <a:p>
            <a:r>
              <a:rPr lang="fr-FR" sz="1200" b="1" dirty="0">
                <a:solidFill>
                  <a:srgbClr val="3A4952"/>
                </a:solidFill>
                <a:latin typeface="Avenir Book" panose="02000503020000020003" pitchFamily="2" charset="0"/>
              </a:rPr>
              <a:t>CONTEXTE GÉNÉRAL : </a:t>
            </a:r>
          </a:p>
          <a:p>
            <a:endParaRPr lang="fr-FR" sz="800" b="1" dirty="0">
              <a:solidFill>
                <a:srgbClr val="3A4952"/>
              </a:solidFill>
              <a:latin typeface="Avenir Book" panose="02000503020000020003" pitchFamily="2" charset="0"/>
            </a:endParaRPr>
          </a:p>
          <a:p>
            <a:r>
              <a:rPr lang="fr-FR" sz="1200" dirty="0">
                <a:solidFill>
                  <a:srgbClr val="3A4952"/>
                </a:solidFill>
                <a:latin typeface="Avenir Book" panose="02000503020000020003" pitchFamily="2" charset="0"/>
              </a:rPr>
              <a:t>Le Marketing Opérationnel est essentiel pour structurer et optimiser toute stratégie de communication. En développant une compréhension approfondie des enjeux de la communication et en fournissant des outils pratiques ainsi que des techniques avancées, les participants seront mieux équipés pour maximiser l'impact de leurs efforts de communication. Cette approche renforce la visibilité et la notoriété de leur entreprise.</a:t>
            </a:r>
          </a:p>
          <a:p>
            <a:pPr marL="0" marR="0" lvl="0" indent="0" algn="l" rtl="0">
              <a:spcBef>
                <a:spcPts val="0"/>
              </a:spcBef>
              <a:spcAft>
                <a:spcPts val="0"/>
              </a:spcAft>
              <a:buNone/>
            </a:pPr>
            <a:endParaRPr lang="fr-FR" sz="12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PUBLIC CONCERNÉ ET PRÉ REQUIS : </a:t>
            </a:r>
            <a:endParaRPr lang="fr-FR" sz="1050" dirty="0"/>
          </a:p>
          <a:p>
            <a:endParaRPr lang="fr-FR" sz="800" b="1" dirty="0">
              <a:solidFill>
                <a:srgbClr val="3A4952"/>
              </a:solidFill>
              <a:latin typeface="Avenir Book" panose="02000503020000020003" pitchFamily="2" charset="0"/>
            </a:endParaRPr>
          </a:p>
          <a:p>
            <a:r>
              <a:rPr lang="fr-FR" sz="1200" dirty="0">
                <a:solidFill>
                  <a:srgbClr val="3A4952"/>
                </a:solidFill>
                <a:latin typeface="Avenir Book" panose="02000503020000020003" pitchFamily="2" charset="0"/>
              </a:rPr>
              <a:t>Équipe de direction souhaitant coordonner les actions de communication externes - Responsable marketing / communication en prise de fonction. </a:t>
            </a:r>
          </a:p>
          <a:p>
            <a:pPr marL="171450" indent="-171450">
              <a:buFont typeface="Arial" panose="020B0604020202020204" pitchFamily="34" charset="0"/>
              <a:buChar char="•"/>
            </a:pPr>
            <a:endParaRPr lang="fr-FR" sz="1200" dirty="0">
              <a:solidFill>
                <a:srgbClr val="3A4952"/>
              </a:solidFill>
              <a:latin typeface="Avenir Book" panose="02000503020000020003" pitchFamily="2" charset="0"/>
            </a:endParaRPr>
          </a:p>
          <a:p>
            <a:pPr marL="0" marR="0" lvl="0" indent="0" algn="l" rtl="0">
              <a:spcBef>
                <a:spcPts val="0"/>
              </a:spcBef>
              <a:spcAft>
                <a:spcPts val="0"/>
              </a:spcAft>
              <a:buNone/>
            </a:pPr>
            <a:r>
              <a:rPr lang="fr-FR" sz="1200" b="1" dirty="0">
                <a:solidFill>
                  <a:srgbClr val="4A626E"/>
                </a:solidFill>
                <a:latin typeface="Avenir Book" panose="02000503020000020003" pitchFamily="2" charset="0"/>
                <a:ea typeface="Avenir"/>
                <a:cs typeface="Avenir"/>
                <a:sym typeface="Avenir"/>
              </a:rPr>
              <a:t>OBJECTIFS PÉDAGOGIQUES :</a:t>
            </a:r>
            <a:endParaRPr lang="fr-FR" sz="1050" dirty="0">
              <a:latin typeface="Avenir Book" panose="02000503020000020003" pitchFamily="2" charset="0"/>
            </a:endParaRPr>
          </a:p>
          <a:p>
            <a:endParaRPr lang="fr-FR" sz="800" b="1" dirty="0">
              <a:solidFill>
                <a:srgbClr val="3A4952"/>
              </a:solidFill>
              <a:latin typeface="Avenir Book" panose="02000503020000020003" pitchFamily="2" charset="0"/>
            </a:endParaRP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Construire un plan de communication pertinent</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Acquérir une méthode et des outils opérationnels </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Concevoir des tableaux de bord et de suivi pour gagner du temps </a:t>
            </a:r>
          </a:p>
          <a:p>
            <a:pPr marL="171450" indent="-171450">
              <a:buFont typeface="Arial" panose="020B0604020202020204" pitchFamily="34" charset="0"/>
              <a:buChar char="•"/>
            </a:pPr>
            <a:endParaRPr lang="fr-FR" sz="1200" dirty="0">
              <a:solidFill>
                <a:srgbClr val="3A4952"/>
              </a:solidFill>
              <a:latin typeface="Avenir Book" panose="02000503020000020003" pitchFamily="2" charset="0"/>
            </a:endParaRPr>
          </a:p>
          <a:p>
            <a:r>
              <a:rPr lang="fr-FR" sz="1200" b="1" dirty="0">
                <a:solidFill>
                  <a:srgbClr val="4A626E"/>
                </a:solidFill>
                <a:latin typeface="Avenir Book" panose="02000503020000020003" pitchFamily="2" charset="0"/>
                <a:ea typeface="Avenir"/>
                <a:cs typeface="Avenir"/>
                <a:sym typeface="Avenir"/>
              </a:rPr>
              <a:t>DURÉE </a:t>
            </a:r>
            <a:r>
              <a:rPr lang="fr-FR" sz="1200" dirty="0">
                <a:solidFill>
                  <a:srgbClr val="4A626E"/>
                </a:solidFill>
                <a:latin typeface="Avenir Book" panose="02000503020000020003" pitchFamily="2" charset="0"/>
                <a:ea typeface="Avenir"/>
                <a:cs typeface="Avenir"/>
                <a:sym typeface="Avenir"/>
              </a:rPr>
              <a:t>: </a:t>
            </a:r>
            <a:r>
              <a:rPr lang="fr-FR" sz="1200" dirty="0">
                <a:solidFill>
                  <a:srgbClr val="4A626E"/>
                </a:solidFill>
                <a:latin typeface="Avenir Book" panose="02000503020000020003" pitchFamily="2" charset="0"/>
              </a:rPr>
              <a:t>2 jours (14 heures) </a:t>
            </a:r>
            <a:r>
              <a:rPr lang="fr-FR" sz="1200" dirty="0">
                <a:solidFill>
                  <a:srgbClr val="4A626E"/>
                </a:solidFill>
                <a:latin typeface="Avenir Book" panose="02000503020000020003" pitchFamily="2" charset="0"/>
                <a:ea typeface="Avenir"/>
                <a:cs typeface="Avenir"/>
                <a:sym typeface="Avenir"/>
              </a:rPr>
              <a:t>– Formation intra-entreprise </a:t>
            </a:r>
            <a:r>
              <a:rPr lang="fr-FR" sz="1200" dirty="0">
                <a:solidFill>
                  <a:srgbClr val="4A626E"/>
                </a:solidFill>
                <a:latin typeface="Avenir Book" panose="02000503020000020003" pitchFamily="2" charset="0"/>
              </a:rPr>
              <a:t>– Maximum de 4 participants pour les formations de groupe.</a:t>
            </a:r>
          </a:p>
          <a:p>
            <a:pPr marL="0" lvl="0" indent="0" algn="l" rtl="0">
              <a:spcBef>
                <a:spcPts val="0"/>
              </a:spcBef>
              <a:spcAft>
                <a:spcPts val="0"/>
              </a:spcAft>
              <a:buClr>
                <a:schemeClr val="dk1"/>
              </a:buClr>
              <a:buFont typeface="Arial"/>
              <a:buNone/>
            </a:pPr>
            <a:endParaRPr lang="fr-FR" sz="1200" dirty="0">
              <a:solidFill>
                <a:srgbClr val="4A626E"/>
              </a:solidFill>
              <a:latin typeface="Avenir Book" panose="02000503020000020003" pitchFamily="2" charset="0"/>
              <a:ea typeface="Avenir"/>
              <a:cs typeface="Avenir"/>
              <a:sym typeface="Avenir"/>
            </a:endParaRPr>
          </a:p>
          <a:p>
            <a:pPr marL="0" lvl="0" indent="0" algn="l" rtl="0">
              <a:spcBef>
                <a:spcPts val="0"/>
              </a:spcBef>
              <a:spcAft>
                <a:spcPts val="0"/>
              </a:spcAft>
              <a:buClr>
                <a:schemeClr val="dk1"/>
              </a:buClr>
              <a:buFont typeface="Arial"/>
              <a:buNone/>
            </a:pPr>
            <a:r>
              <a:rPr lang="fr-FR" sz="1300" b="1" dirty="0">
                <a:solidFill>
                  <a:srgbClr val="4A626E"/>
                </a:solidFill>
                <a:latin typeface="Avenir Book" panose="02000503020000020003" pitchFamily="2" charset="0"/>
                <a:ea typeface="Avenir"/>
                <a:cs typeface="Avenir"/>
                <a:sym typeface="Avenir"/>
              </a:rPr>
              <a:t>MOYENS PÉDAGOGIQUES ET D’ENCADREMENT :</a:t>
            </a:r>
          </a:p>
          <a:p>
            <a:endParaRPr lang="fr-FR" sz="800" dirty="0">
              <a:solidFill>
                <a:srgbClr val="3A4952"/>
              </a:solidFill>
              <a:latin typeface="Avenir Book" panose="02000503020000020003" pitchFamily="2" charset="0"/>
            </a:endParaRPr>
          </a:p>
          <a:p>
            <a:r>
              <a:rPr lang="fr-FR" sz="1200" dirty="0">
                <a:solidFill>
                  <a:srgbClr val="3A4952"/>
                </a:solidFill>
                <a:latin typeface="Avenir Book" panose="02000503020000020003" pitchFamily="2" charset="0"/>
              </a:rPr>
              <a:t>Modules de 3 heures et 4 heures, sous forme de demi-journée alternant formation sur la compréhension de la méthode et interaction (40%) avec les participants, ainsi que des sessions de mise en pratique (60%) avec une adaptation sur mesure aux cas réels des participants.</a:t>
            </a:r>
          </a:p>
          <a:p>
            <a:endParaRPr lang="fr-FR" sz="1200" dirty="0">
              <a:solidFill>
                <a:srgbClr val="3A4952"/>
              </a:solidFill>
              <a:latin typeface="Avenir Book" panose="02000503020000020003" pitchFamily="2" charset="0"/>
              <a:ea typeface="Times New Roman" panose="02020603050405020304" pitchFamily="18" charset="0"/>
            </a:endParaRPr>
          </a:p>
          <a:p>
            <a:r>
              <a:rPr lang="fr-FR" sz="1200" b="1" dirty="0">
                <a:solidFill>
                  <a:srgbClr val="4A626E"/>
                </a:solidFill>
                <a:latin typeface="Avenir Book" panose="02000503020000020003" pitchFamily="2" charset="0"/>
                <a:sym typeface="Avenir"/>
              </a:rPr>
              <a:t>EVALUATION :</a:t>
            </a:r>
          </a:p>
          <a:p>
            <a:endParaRPr lang="fr-FR" sz="800" dirty="0">
              <a:solidFill>
                <a:srgbClr val="3A4952"/>
              </a:solidFill>
              <a:effectLst/>
              <a:latin typeface="Avenir Book" panose="02000503020000020003" pitchFamily="2" charset="0"/>
              <a:ea typeface="Times New Roman" panose="02020603050405020304" pitchFamily="18" charset="0"/>
            </a:endParaRPr>
          </a:p>
          <a:p>
            <a:pPr>
              <a:spcAft>
                <a:spcPts val="1125"/>
              </a:spcAft>
            </a:pPr>
            <a:r>
              <a:rPr lang="fr-FR" sz="1200" dirty="0">
                <a:solidFill>
                  <a:srgbClr val="4A626E"/>
                </a:solidFill>
                <a:effectLst/>
                <a:latin typeface="Avenir Book" panose="02000503020000020003" pitchFamily="2" charset="0"/>
                <a:ea typeface="Times New Roman" panose="02020603050405020304" pitchFamily="18" charset="0"/>
              </a:rPr>
              <a:t>Une évaluation de compétences acquises est réalisée en début et en fin de formation qui peut prendre différentes formes selon le contenu de la formation suivie : Tests d’évaluation des acquis, cas pratiques, mises en situation, questionnaire en ligne.</a:t>
            </a:r>
            <a:endParaRPr lang="fr-FR" sz="1200" dirty="0">
              <a:effectLst/>
              <a:latin typeface="Avenir Book" panose="02000503020000020003" pitchFamily="2" charset="0"/>
              <a:ea typeface="Times New Roman" panose="02020603050405020304" pitchFamily="18" charset="0"/>
            </a:endParaRPr>
          </a:p>
          <a:p>
            <a:pPr algn="l">
              <a:spcAft>
                <a:spcPts val="1125"/>
              </a:spcAft>
            </a:pPr>
            <a:r>
              <a:rPr lang="fr-FR" sz="1200" dirty="0">
                <a:solidFill>
                  <a:srgbClr val="4A626E"/>
                </a:solidFill>
                <a:effectLst/>
                <a:latin typeface="Avenir Book" panose="02000503020000020003" pitchFamily="2" charset="0"/>
                <a:ea typeface="Times New Roman" panose="02020603050405020304" pitchFamily="18" charset="0"/>
              </a:rPr>
              <a:t>Une évaluation de la satisfaction de chaque stagiaire est réalisée en ligne.</a:t>
            </a:r>
            <a:endParaRPr lang="fr-FR" sz="1200" dirty="0">
              <a:solidFill>
                <a:srgbClr val="4A626E"/>
              </a:solidFill>
              <a:latin typeface="Avenir Book" panose="02000503020000020003" pitchFamily="2" charset="0"/>
            </a:endParaRPr>
          </a:p>
          <a:p>
            <a:pPr algn="l">
              <a:spcAft>
                <a:spcPts val="1125"/>
              </a:spcAft>
            </a:pPr>
            <a:endParaRPr lang="fr-FR" sz="1200" dirty="0">
              <a:solidFill>
                <a:srgbClr val="3A4952"/>
              </a:solidFill>
              <a:latin typeface="Avenir Book" panose="02000503020000020003" pitchFamily="2" charset="0"/>
            </a:endParaRPr>
          </a:p>
          <a:p>
            <a:pPr marL="171450" indent="-171450">
              <a:buFont typeface="Arial" panose="020B0604020202020204" pitchFamily="34" charset="0"/>
              <a:buChar char="•"/>
            </a:pPr>
            <a:endParaRPr lang="fr-FR" sz="1200" dirty="0">
              <a:solidFill>
                <a:srgbClr val="3A4952"/>
              </a:solidFill>
              <a:latin typeface="Avenir Book" panose="02000503020000020003" pitchFamily="2" charset="0"/>
            </a:endParaRPr>
          </a:p>
        </p:txBody>
      </p:sp>
      <p:sp>
        <p:nvSpPr>
          <p:cNvPr id="3" name="Espace réservé du numéro de diapositive 2">
            <a:extLst>
              <a:ext uri="{FF2B5EF4-FFF2-40B4-BE49-F238E27FC236}">
                <a16:creationId xmlns:a16="http://schemas.microsoft.com/office/drawing/2014/main" id="{0E51CBD3-D34C-D018-0EFF-8B54BA3FCD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a:p>
        </p:txBody>
      </p:sp>
    </p:spTree>
    <p:extLst>
      <p:ext uri="{BB962C8B-B14F-4D97-AF65-F5344CB8AC3E}">
        <p14:creationId xmlns:p14="http://schemas.microsoft.com/office/powerpoint/2010/main" val="399817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018490-7079-7E77-B6A6-D52104CD5B54}"/>
              </a:ext>
            </a:extLst>
          </p:cNvPr>
          <p:cNvSpPr>
            <a:spLocks noGrp="1"/>
          </p:cNvSpPr>
          <p:nvPr>
            <p:ph idx="1"/>
          </p:nvPr>
        </p:nvSpPr>
        <p:spPr>
          <a:xfrm>
            <a:off x="238020" y="1112520"/>
            <a:ext cx="6485509" cy="8793480"/>
          </a:xfrm>
        </p:spPr>
        <p:txBody>
          <a:bodyPr>
            <a:normAutofit fontScale="92500" lnSpcReduction="20000"/>
          </a:bodyPr>
          <a:lstStyle/>
          <a:p>
            <a:pPr marL="0" indent="0">
              <a:buNone/>
            </a:pPr>
            <a:r>
              <a:rPr lang="fr-FR" sz="1500" dirty="0">
                <a:solidFill>
                  <a:srgbClr val="3A4952"/>
                </a:solidFill>
                <a:latin typeface="Avenir Book" panose="02000503020000020003" pitchFamily="2" charset="0"/>
              </a:rPr>
              <a:t>CONTENU : </a:t>
            </a:r>
          </a:p>
          <a:p>
            <a:pPr marL="0" indent="0">
              <a:buNone/>
            </a:pPr>
            <a:endParaRPr lang="fr-FR" sz="900" dirty="0">
              <a:solidFill>
                <a:srgbClr val="3A4952"/>
              </a:solidFill>
              <a:latin typeface="Avenir Book" panose="02000503020000020003" pitchFamily="2" charset="0"/>
            </a:endParaRPr>
          </a:p>
          <a:p>
            <a:pPr marL="0" indent="0">
              <a:buNone/>
            </a:pPr>
            <a:r>
              <a:rPr lang="fr-FR" sz="1300" b="1" dirty="0">
                <a:solidFill>
                  <a:srgbClr val="3A4952"/>
                </a:solidFill>
                <a:latin typeface="Avenir Book" panose="02000503020000020003" pitchFamily="2" charset="0"/>
              </a:rPr>
              <a:t>AVANT la formation</a:t>
            </a:r>
          </a:p>
          <a:p>
            <a:pPr marL="0" indent="0">
              <a:buNone/>
            </a:pPr>
            <a:endParaRPr lang="fr-FR" sz="900" dirty="0">
              <a:solidFill>
                <a:srgbClr val="3A4952"/>
              </a:solidFill>
              <a:latin typeface="Avenir Book" panose="02000503020000020003" pitchFamily="2" charset="0"/>
            </a:endParaRPr>
          </a:p>
          <a:p>
            <a:pPr marL="0" indent="0">
              <a:buNone/>
            </a:pPr>
            <a:r>
              <a:rPr lang="fr-FR" sz="1300" dirty="0">
                <a:solidFill>
                  <a:srgbClr val="3A4952"/>
                </a:solidFill>
                <a:latin typeface="Avenir Book" panose="02000503020000020003" pitchFamily="2" charset="0"/>
              </a:rPr>
              <a:t>En amont de la première journée de formation, les participants devront préparer un état des lieux de leur charte graphique des actions de communications en cours. (Logo, Codes couleurs, </a:t>
            </a:r>
            <a:r>
              <a:rPr lang="fr-FR" sz="1300" dirty="0" err="1">
                <a:solidFill>
                  <a:srgbClr val="3A4952"/>
                </a:solidFill>
                <a:latin typeface="Avenir Book" panose="02000503020000020003" pitchFamily="2" charset="0"/>
              </a:rPr>
              <a:t>mood</a:t>
            </a:r>
            <a:r>
              <a:rPr lang="fr-FR" sz="1300" dirty="0">
                <a:solidFill>
                  <a:srgbClr val="3A4952"/>
                </a:solidFill>
                <a:latin typeface="Avenir Book" panose="02000503020000020003" pitchFamily="2" charset="0"/>
              </a:rPr>
              <a:t> </a:t>
            </a:r>
            <a:r>
              <a:rPr lang="fr-FR" sz="1300" dirty="0" err="1">
                <a:solidFill>
                  <a:srgbClr val="3A4952"/>
                </a:solidFill>
                <a:latin typeface="Avenir Book" panose="02000503020000020003" pitchFamily="2" charset="0"/>
              </a:rPr>
              <a:t>board</a:t>
            </a:r>
            <a:r>
              <a:rPr lang="fr-FR" sz="1300" dirty="0">
                <a:solidFill>
                  <a:srgbClr val="3A4952"/>
                </a:solidFill>
                <a:latin typeface="Avenir Book" panose="02000503020000020003" pitchFamily="2" charset="0"/>
              </a:rPr>
              <a:t>, </a:t>
            </a:r>
            <a:r>
              <a:rPr lang="fr-FR" sz="1300" dirty="0" err="1">
                <a:solidFill>
                  <a:srgbClr val="3A4952"/>
                </a:solidFill>
                <a:latin typeface="Avenir Book" panose="02000503020000020003" pitchFamily="2" charset="0"/>
              </a:rPr>
              <a:t>template</a:t>
            </a:r>
            <a:r>
              <a:rPr lang="fr-FR" sz="1300" dirty="0">
                <a:solidFill>
                  <a:srgbClr val="3A4952"/>
                </a:solidFill>
                <a:latin typeface="Avenir Book" panose="02000503020000020003" pitchFamily="2" charset="0"/>
              </a:rPr>
              <a:t> / </a:t>
            </a:r>
            <a:r>
              <a:rPr lang="fr-FR" sz="1300" dirty="0" err="1">
                <a:solidFill>
                  <a:srgbClr val="3A4952"/>
                </a:solidFill>
                <a:latin typeface="Avenir Book" panose="02000503020000020003" pitchFamily="2" charset="0"/>
              </a:rPr>
              <a:t>canva</a:t>
            </a:r>
            <a:r>
              <a:rPr lang="fr-FR" sz="1300" dirty="0">
                <a:solidFill>
                  <a:srgbClr val="3A4952"/>
                </a:solidFill>
                <a:latin typeface="Avenir Book" panose="02000503020000020003" pitchFamily="2" charset="0"/>
              </a:rPr>
              <a:t> …)</a:t>
            </a:r>
          </a:p>
          <a:p>
            <a:pPr marL="0" indent="0">
              <a:buNone/>
            </a:pPr>
            <a:endParaRPr lang="fr-FR" sz="1300" dirty="0">
              <a:solidFill>
                <a:srgbClr val="3A4952"/>
              </a:solidFill>
              <a:latin typeface="Avenir Book" panose="02000503020000020003" pitchFamily="2" charset="0"/>
            </a:endParaRPr>
          </a:p>
          <a:p>
            <a:pPr marL="342900" indent="-342900">
              <a:buFont typeface="Symbol" pitchFamily="2" charset="2"/>
              <a:buChar char=""/>
            </a:pPr>
            <a:r>
              <a:rPr lang="fr-FR" sz="1500" dirty="0">
                <a:solidFill>
                  <a:srgbClr val="3A4952"/>
                </a:solidFill>
                <a:latin typeface="Avenir Book" panose="02000503020000020003" pitchFamily="2" charset="0"/>
              </a:rPr>
              <a:t>Première journée :</a:t>
            </a:r>
          </a:p>
          <a:p>
            <a:pPr marL="0" indent="0">
              <a:buNone/>
            </a:pPr>
            <a:endParaRPr lang="fr-FR" sz="900" dirty="0">
              <a:solidFill>
                <a:srgbClr val="3A4952"/>
              </a:solidFill>
              <a:latin typeface="Avenir Book" panose="02000503020000020003" pitchFamily="2" charset="0"/>
            </a:endParaRPr>
          </a:p>
          <a:p>
            <a:pPr marL="0" indent="0">
              <a:buNone/>
            </a:pPr>
            <a:r>
              <a:rPr lang="fr-FR" sz="1300" b="1" dirty="0">
                <a:solidFill>
                  <a:srgbClr val="3A4952"/>
                </a:solidFill>
                <a:latin typeface="Avenir Book" panose="02000503020000020003" pitchFamily="2" charset="0"/>
              </a:rPr>
              <a:t>Module méthode : Les bases de la stratégie de communication (3h)</a:t>
            </a:r>
          </a:p>
          <a:p>
            <a:pPr marL="0" indent="0">
              <a:buNone/>
            </a:pPr>
            <a:r>
              <a:rPr lang="fr-FR" sz="1300" dirty="0">
                <a:solidFill>
                  <a:srgbClr val="3A4952"/>
                </a:solidFill>
                <a:latin typeface="Avenir Book" panose="02000503020000020003" pitchFamily="2" charset="0"/>
              </a:rPr>
              <a:t> </a:t>
            </a:r>
          </a:p>
          <a:p>
            <a:pPr marL="342900" lvl="0" indent="-342900">
              <a:buFont typeface="+mj-lt"/>
              <a:buAutoNum type="arabicPeriod"/>
            </a:pPr>
            <a:r>
              <a:rPr lang="fr-FR" sz="1300" dirty="0">
                <a:solidFill>
                  <a:srgbClr val="3A4952"/>
                </a:solidFill>
                <a:latin typeface="Avenir Book" panose="02000503020000020003" pitchFamily="2" charset="0"/>
              </a:rPr>
              <a:t>Les enjeux et les objectifs de la communication</a:t>
            </a:r>
          </a:p>
          <a:p>
            <a:pPr marL="342900" lvl="0" indent="-342900">
              <a:buFont typeface="+mj-lt"/>
              <a:buAutoNum type="arabicPeriod"/>
            </a:pPr>
            <a:r>
              <a:rPr lang="fr-FR" sz="1300" dirty="0">
                <a:solidFill>
                  <a:srgbClr val="3A4952"/>
                </a:solidFill>
                <a:latin typeface="Avenir Book" panose="02000503020000020003" pitchFamily="2" charset="0"/>
              </a:rPr>
              <a:t>Bien comprendre et définir son audience cible</a:t>
            </a:r>
          </a:p>
          <a:p>
            <a:pPr marL="342900" lvl="0" indent="-342900">
              <a:buFont typeface="+mj-lt"/>
              <a:buAutoNum type="arabicPeriod"/>
            </a:pPr>
            <a:r>
              <a:rPr lang="fr-FR" sz="1300" dirty="0">
                <a:solidFill>
                  <a:srgbClr val="3A4952"/>
                </a:solidFill>
                <a:latin typeface="Avenir Book" panose="02000503020000020003" pitchFamily="2" charset="0"/>
              </a:rPr>
              <a:t>Élaborer une stratégie de communication efficace</a:t>
            </a:r>
          </a:p>
          <a:p>
            <a:pPr marL="342900" lvl="0" indent="-342900">
              <a:buFont typeface="+mj-lt"/>
              <a:buAutoNum type="arabicPeriod"/>
            </a:pPr>
            <a:r>
              <a:rPr lang="fr-FR" sz="1300" dirty="0">
                <a:solidFill>
                  <a:srgbClr val="3A4952"/>
                </a:solidFill>
                <a:latin typeface="Avenir Book" panose="02000503020000020003" pitchFamily="2" charset="0"/>
              </a:rPr>
              <a:t>Identifier des canaux de communication appropriés</a:t>
            </a:r>
          </a:p>
          <a:p>
            <a:pPr marL="0" indent="0">
              <a:buNone/>
            </a:pPr>
            <a:r>
              <a:rPr lang="fr-FR" sz="1400" dirty="0">
                <a:solidFill>
                  <a:srgbClr val="3A4952"/>
                </a:solidFill>
                <a:latin typeface="Avenir Book" panose="02000503020000020003" pitchFamily="2" charset="0"/>
              </a:rPr>
              <a:t> </a:t>
            </a:r>
          </a:p>
          <a:p>
            <a:pPr marL="0" indent="0">
              <a:buNone/>
            </a:pPr>
            <a:r>
              <a:rPr lang="fr-FR" sz="1400" b="1" dirty="0">
                <a:solidFill>
                  <a:srgbClr val="3A4952"/>
                </a:solidFill>
                <a:latin typeface="Avenir Book" panose="02000503020000020003" pitchFamily="2" charset="0"/>
              </a:rPr>
              <a:t>Session pratique (4h)</a:t>
            </a:r>
          </a:p>
          <a:p>
            <a:pPr marL="0" indent="0">
              <a:buNone/>
            </a:pPr>
            <a:r>
              <a:rPr lang="fr-FR" sz="1400" dirty="0">
                <a:solidFill>
                  <a:srgbClr val="3A4952"/>
                </a:solidFill>
                <a:latin typeface="Avenir Book" panose="02000503020000020003" pitchFamily="2" charset="0"/>
              </a:rPr>
              <a:t> </a:t>
            </a:r>
          </a:p>
          <a:p>
            <a:pPr marL="342900" lvl="0" indent="-342900">
              <a:buFont typeface="Symbol" pitchFamily="2" charset="2"/>
              <a:buChar char=""/>
            </a:pPr>
            <a:r>
              <a:rPr lang="fr-FR" sz="1400" dirty="0">
                <a:solidFill>
                  <a:srgbClr val="3A4952"/>
                </a:solidFill>
                <a:latin typeface="Avenir Book" panose="02000503020000020003" pitchFamily="2" charset="0"/>
              </a:rPr>
              <a:t>Diagnostic des éléments constituant la charte graphique (SWOT)</a:t>
            </a:r>
          </a:p>
          <a:p>
            <a:pPr marL="342900" lvl="0" indent="-342900">
              <a:buFont typeface="Symbol" pitchFamily="2" charset="2"/>
              <a:buChar char=""/>
            </a:pPr>
            <a:r>
              <a:rPr lang="fr-FR" sz="1400" dirty="0">
                <a:solidFill>
                  <a:srgbClr val="3A4952"/>
                </a:solidFill>
                <a:latin typeface="Avenir Book" panose="02000503020000020003" pitchFamily="2" charset="0"/>
              </a:rPr>
              <a:t>Répertorier et segmenter de son audience actuelle</a:t>
            </a:r>
          </a:p>
          <a:p>
            <a:pPr marL="342900" lvl="0" indent="-342900">
              <a:buFont typeface="Symbol" pitchFamily="2" charset="2"/>
              <a:buChar char=""/>
            </a:pPr>
            <a:r>
              <a:rPr lang="fr-FR" sz="1400" dirty="0">
                <a:solidFill>
                  <a:srgbClr val="3A4952"/>
                </a:solidFill>
                <a:latin typeface="Avenir Book" panose="02000503020000020003" pitchFamily="2" charset="0"/>
              </a:rPr>
              <a:t>Choisir de nouvelles cibles stratégiques</a:t>
            </a:r>
          </a:p>
          <a:p>
            <a:pPr marL="0" indent="0">
              <a:buNone/>
            </a:pPr>
            <a:r>
              <a:rPr lang="fr-FR" sz="1400" dirty="0">
                <a:solidFill>
                  <a:srgbClr val="3A4952"/>
                </a:solidFill>
                <a:latin typeface="Avenir Book" panose="02000503020000020003" pitchFamily="2" charset="0"/>
              </a:rPr>
              <a:t> </a:t>
            </a:r>
          </a:p>
          <a:p>
            <a:pPr marL="342900" lvl="0" indent="-342900">
              <a:buFont typeface="Symbol" pitchFamily="2" charset="2"/>
              <a:buChar char=""/>
            </a:pPr>
            <a:r>
              <a:rPr lang="fr-FR" sz="1500" dirty="0">
                <a:solidFill>
                  <a:srgbClr val="3A4952"/>
                </a:solidFill>
                <a:latin typeface="Avenir Book" panose="02000503020000020003" pitchFamily="2" charset="0"/>
              </a:rPr>
              <a:t>Deuxième journée :</a:t>
            </a:r>
          </a:p>
          <a:p>
            <a:pPr marL="0" indent="0">
              <a:buNone/>
            </a:pPr>
            <a:r>
              <a:rPr lang="fr-FR" sz="1400" dirty="0">
                <a:solidFill>
                  <a:srgbClr val="3A4952"/>
                </a:solidFill>
                <a:latin typeface="Avenir Book" panose="02000503020000020003" pitchFamily="2" charset="0"/>
              </a:rPr>
              <a:t> </a:t>
            </a:r>
          </a:p>
          <a:p>
            <a:pPr marL="0" indent="0">
              <a:buNone/>
            </a:pPr>
            <a:r>
              <a:rPr lang="fr-FR" sz="1300" b="1" dirty="0">
                <a:solidFill>
                  <a:srgbClr val="3A4952"/>
                </a:solidFill>
                <a:latin typeface="Avenir Book" panose="02000503020000020003" pitchFamily="2" charset="0"/>
              </a:rPr>
              <a:t>Module méthode : La charte éditoriale et le workflow d’une stratégie de communication efficace (3h)</a:t>
            </a:r>
          </a:p>
          <a:p>
            <a:pPr marL="0" indent="0">
              <a:buNone/>
            </a:pPr>
            <a:r>
              <a:rPr lang="fr-FR" sz="1400" dirty="0">
                <a:solidFill>
                  <a:srgbClr val="3A4952"/>
                </a:solidFill>
                <a:latin typeface="Avenir Book" panose="02000503020000020003" pitchFamily="2" charset="0"/>
              </a:rPr>
              <a:t> </a:t>
            </a:r>
            <a:endParaRPr lang="fr-FR" sz="1300" dirty="0">
              <a:solidFill>
                <a:srgbClr val="3A4952"/>
              </a:solidFill>
              <a:latin typeface="Avenir Book" panose="02000503020000020003" pitchFamily="2" charset="0"/>
            </a:endParaRPr>
          </a:p>
          <a:p>
            <a:pPr marL="342900" lvl="0" indent="-342900">
              <a:buFont typeface="+mj-lt"/>
              <a:buAutoNum type="arabicPeriod"/>
            </a:pPr>
            <a:r>
              <a:rPr lang="fr-FR" sz="1300" dirty="0">
                <a:solidFill>
                  <a:srgbClr val="3A4952"/>
                </a:solidFill>
                <a:latin typeface="Avenir Book" panose="02000503020000020003" pitchFamily="2" charset="0"/>
              </a:rPr>
              <a:t>Comprendre la charte éditoriale </a:t>
            </a:r>
          </a:p>
          <a:p>
            <a:pPr marL="342900" lvl="0" indent="-342900">
              <a:buFont typeface="+mj-lt"/>
              <a:buAutoNum type="arabicPeriod"/>
            </a:pPr>
            <a:r>
              <a:rPr lang="fr-FR" sz="1300" dirty="0">
                <a:solidFill>
                  <a:srgbClr val="3A4952"/>
                </a:solidFill>
                <a:latin typeface="Avenir Book" panose="02000503020000020003" pitchFamily="2" charset="0"/>
              </a:rPr>
              <a:t>Processus de création de contenu et gestion éditoriale</a:t>
            </a:r>
          </a:p>
          <a:p>
            <a:pPr marL="342900" lvl="0" indent="-342900">
              <a:buFont typeface="+mj-lt"/>
              <a:buAutoNum type="arabicPeriod"/>
            </a:pPr>
            <a:r>
              <a:rPr lang="fr-FR" sz="1300" dirty="0">
                <a:solidFill>
                  <a:srgbClr val="3A4952"/>
                </a:solidFill>
                <a:latin typeface="Avenir Book" panose="02000503020000020003" pitchFamily="2" charset="0"/>
              </a:rPr>
              <a:t>Planification et organisation des activités de communication</a:t>
            </a:r>
          </a:p>
          <a:p>
            <a:pPr marL="342900" lvl="0" indent="-342900">
              <a:buFont typeface="+mj-lt"/>
              <a:buAutoNum type="arabicPeriod"/>
            </a:pPr>
            <a:r>
              <a:rPr lang="fr-FR" sz="1300" dirty="0">
                <a:solidFill>
                  <a:srgbClr val="3A4952"/>
                </a:solidFill>
                <a:latin typeface="Avenir Book" panose="02000503020000020003" pitchFamily="2" charset="0"/>
              </a:rPr>
              <a:t>Coordination des différentes étapes de production de contenu</a:t>
            </a:r>
          </a:p>
          <a:p>
            <a:pPr marL="0" indent="0">
              <a:buNone/>
            </a:pPr>
            <a:r>
              <a:rPr lang="fr-FR" sz="1300" dirty="0">
                <a:solidFill>
                  <a:srgbClr val="3A4952"/>
                </a:solidFill>
                <a:latin typeface="Avenir Book" panose="02000503020000020003" pitchFamily="2" charset="0"/>
              </a:rPr>
              <a:t> </a:t>
            </a:r>
          </a:p>
          <a:p>
            <a:pPr marL="0" indent="0">
              <a:buNone/>
            </a:pPr>
            <a:r>
              <a:rPr lang="fr-FR" sz="1300" b="1" dirty="0">
                <a:solidFill>
                  <a:srgbClr val="3A4952"/>
                </a:solidFill>
                <a:latin typeface="Avenir Book" panose="02000503020000020003" pitchFamily="2" charset="0"/>
              </a:rPr>
              <a:t>Session pratique sur le plan de communication social média (4h)</a:t>
            </a:r>
          </a:p>
          <a:p>
            <a:pPr marL="0" indent="0">
              <a:buNone/>
            </a:pPr>
            <a:r>
              <a:rPr lang="fr-FR" sz="1300" dirty="0">
                <a:solidFill>
                  <a:srgbClr val="3A4952"/>
                </a:solidFill>
                <a:latin typeface="Avenir Book" panose="02000503020000020003" pitchFamily="2" charset="0"/>
              </a:rPr>
              <a:t> </a:t>
            </a:r>
          </a:p>
          <a:p>
            <a:pPr marL="342900" lvl="0" indent="-342900">
              <a:buFont typeface="Symbol" pitchFamily="2" charset="2"/>
              <a:buChar char=""/>
            </a:pPr>
            <a:r>
              <a:rPr lang="fr-FR" sz="1300" dirty="0">
                <a:solidFill>
                  <a:srgbClr val="3A4952"/>
                </a:solidFill>
                <a:latin typeface="Avenir Book" panose="02000503020000020003" pitchFamily="2" charset="0"/>
              </a:rPr>
              <a:t>Déterminer le thème du mois</a:t>
            </a:r>
          </a:p>
          <a:p>
            <a:pPr marL="342900" lvl="0" indent="-342900">
              <a:buFont typeface="Symbol" pitchFamily="2" charset="2"/>
              <a:buChar char=""/>
            </a:pPr>
            <a:r>
              <a:rPr lang="fr-FR" sz="1300" dirty="0">
                <a:solidFill>
                  <a:srgbClr val="3A4952"/>
                </a:solidFill>
                <a:latin typeface="Avenir Book" panose="02000503020000020003" pitchFamily="2" charset="0"/>
              </a:rPr>
              <a:t>Organiser son planning de communication.</a:t>
            </a:r>
          </a:p>
          <a:p>
            <a:pPr marL="342900" lvl="0" indent="-342900">
              <a:buFont typeface="Symbol" pitchFamily="2" charset="2"/>
              <a:buChar char=""/>
            </a:pPr>
            <a:r>
              <a:rPr lang="fr-FR" sz="1300" dirty="0">
                <a:solidFill>
                  <a:srgbClr val="3A4952"/>
                </a:solidFill>
                <a:latin typeface="Avenir Book" panose="02000503020000020003" pitchFamily="2" charset="0"/>
              </a:rPr>
              <a:t>Mettre en place un système de suivi de production et de mesure des résultats.</a:t>
            </a:r>
          </a:p>
          <a:p>
            <a:pPr marL="0" lvl="0" indent="0">
              <a:buNone/>
            </a:pPr>
            <a:endParaRPr lang="fr-FR" sz="1300" dirty="0">
              <a:solidFill>
                <a:srgbClr val="3A4952"/>
              </a:solidFill>
              <a:latin typeface="Avenir Book" panose="02000503020000020003" pitchFamily="2" charset="0"/>
            </a:endParaRPr>
          </a:p>
        </p:txBody>
      </p:sp>
      <p:sp>
        <p:nvSpPr>
          <p:cNvPr id="2" name="Espace réservé du numéro de diapositive 1">
            <a:extLst>
              <a:ext uri="{FF2B5EF4-FFF2-40B4-BE49-F238E27FC236}">
                <a16:creationId xmlns:a16="http://schemas.microsoft.com/office/drawing/2014/main" id="{063B1AC1-7422-D516-CD0E-FA938403BB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14</a:t>
            </a:fld>
            <a:endParaRPr lang="fr-FR" dirty="0"/>
          </a:p>
        </p:txBody>
      </p:sp>
    </p:spTree>
    <p:extLst>
      <p:ext uri="{BB962C8B-B14F-4D97-AF65-F5344CB8AC3E}">
        <p14:creationId xmlns:p14="http://schemas.microsoft.com/office/powerpoint/2010/main" val="129088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89" name="Google Shape;89;p2"/>
          <p:cNvSpPr txBox="1"/>
          <p:nvPr/>
        </p:nvSpPr>
        <p:spPr>
          <a:xfrm>
            <a:off x="360000" y="1188000"/>
            <a:ext cx="6300000" cy="8534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300" b="1" dirty="0">
                <a:solidFill>
                  <a:srgbClr val="4A626E"/>
                </a:solidFill>
                <a:latin typeface="Avenir"/>
                <a:ea typeface="Avenir"/>
                <a:cs typeface="Avenir"/>
                <a:sym typeface="Avenir"/>
              </a:rPr>
              <a:t>COMMERCIAL </a:t>
            </a: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300" b="1" i="0" u="none" strike="noStrike" cap="none" dirty="0">
                <a:solidFill>
                  <a:srgbClr val="4A626E"/>
                </a:solidFill>
                <a:latin typeface="Avenir"/>
                <a:ea typeface="Avenir"/>
                <a:cs typeface="Avenir"/>
                <a:sym typeface="Avenir"/>
              </a:rPr>
              <a:t>CONTEXTE GÉNÉRAL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Les entreprises sont soumises à de nombreux défis stratégiques pour lancer ou pérenniser leurs activités, face aux opportunités ou aux menaces du marché et de l’environnement économique, elles doivent adapter leurs compétences. </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Ce parcours sur les leviers de la vente et de la relation client a pour objectif d’appréhender les changements auxquels doit faire face l’entreprise avec ses équipes : nouveaux marchés, nouvelles stratégies d’offre, pivoter … Le développement commercial devient primordial et doit être partagé et professionnalisé. </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Pour répondre à cet objectif au-delà de la méthode de vente, il s’agit ici de partager la compréhension stratégique des nouveaux enjeux de l’entreprise, d’organiser un travail collaboratif entre les services commerciaux et les fonctions supports, d’apporter une connaissance pluridisciplinaire, pour favoriser de nouveaux process à tous les niveaux opérationnels liés à la relation client.</a:t>
            </a: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 </a:t>
            </a: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300" b="1" dirty="0">
                <a:solidFill>
                  <a:srgbClr val="4A626E"/>
                </a:solidFill>
                <a:latin typeface="Avenir"/>
                <a:ea typeface="Avenir"/>
                <a:cs typeface="Avenir"/>
                <a:sym typeface="Avenir"/>
              </a:rPr>
              <a:t>PUBLIC CONCERNÉ ET PRÉ REQUIS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Tout collaborateur de l’entreprise (aucun prérequis) pour non commerciaux et commerciaux débutants.</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300" b="1" dirty="0">
                <a:solidFill>
                  <a:srgbClr val="4A626E"/>
                </a:solidFill>
                <a:latin typeface="Avenir"/>
                <a:ea typeface="Avenir"/>
                <a:cs typeface="Avenir"/>
                <a:sym typeface="Avenir"/>
              </a:rPr>
              <a:t>OBJECTIFS PÉDAGOGIQUES :</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A l’issue de ce parcours de formation, le stagiaire aura acquis les compétences suivantes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Valoriser l’image de marque de l’entreprise avec une relation client irréprochable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Développer sa clientèle et son chiffre d’affaires</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Optimiser les ventes et le temps d’acquisition de nouveaux clients</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Assurer un suivi commercial optimum</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DURÉE </a:t>
            </a:r>
            <a:r>
              <a:rPr lang="fr-FR" sz="1200" dirty="0">
                <a:solidFill>
                  <a:srgbClr val="4A626E"/>
                </a:solidFill>
                <a:latin typeface="Avenir"/>
                <a:ea typeface="Avenir"/>
                <a:cs typeface="Avenir"/>
                <a:sym typeface="Avenir"/>
              </a:rPr>
              <a:t>: 5 jours (32 Heures) – Formation intra-entreprise </a:t>
            </a:r>
            <a:endParaRPr sz="1200" dirty="0">
              <a:solidFill>
                <a:srgbClr val="4A626E"/>
              </a:solidFill>
              <a:latin typeface="Avenir"/>
              <a:ea typeface="Avenir"/>
              <a:cs typeface="Avenir"/>
              <a:sym typeface="Avenir"/>
            </a:endParaRPr>
          </a:p>
          <a:p>
            <a:pPr marL="0" lvl="0" indent="0" algn="l" rtl="0">
              <a:spcBef>
                <a:spcPts val="0"/>
              </a:spcBef>
              <a:spcAft>
                <a:spcPts val="0"/>
              </a:spcAft>
              <a:buClr>
                <a:schemeClr val="dk1"/>
              </a:buClr>
              <a:buFont typeface="Arial"/>
              <a:buNone/>
            </a:pPr>
            <a:endParaRPr sz="1200" dirty="0">
              <a:solidFill>
                <a:srgbClr val="4A626E"/>
              </a:solidFill>
              <a:latin typeface="Avenir"/>
              <a:ea typeface="Avenir"/>
              <a:cs typeface="Avenir"/>
              <a:sym typeface="Avenir"/>
            </a:endParaRPr>
          </a:p>
          <a:p>
            <a:pPr marL="0" lvl="0" indent="0" algn="l" rtl="0">
              <a:spcBef>
                <a:spcPts val="0"/>
              </a:spcBef>
              <a:spcAft>
                <a:spcPts val="0"/>
              </a:spcAft>
              <a:buClr>
                <a:schemeClr val="dk1"/>
              </a:buClr>
              <a:buFont typeface="Arial"/>
              <a:buNone/>
            </a:pPr>
            <a:endParaRPr sz="1200" dirty="0">
              <a:solidFill>
                <a:srgbClr val="4A626E"/>
              </a:solidFill>
              <a:latin typeface="Avenir"/>
              <a:ea typeface="Avenir"/>
              <a:cs typeface="Avenir"/>
              <a:sym typeface="Avenir"/>
            </a:endParaRPr>
          </a:p>
          <a:p>
            <a:pPr marL="0" lvl="0" indent="0" algn="l" rtl="0">
              <a:spcBef>
                <a:spcPts val="0"/>
              </a:spcBef>
              <a:spcAft>
                <a:spcPts val="0"/>
              </a:spcAft>
              <a:buClr>
                <a:schemeClr val="dk1"/>
              </a:buClr>
              <a:buFont typeface="Arial"/>
              <a:buNone/>
            </a:pPr>
            <a:r>
              <a:rPr lang="fr-FR" sz="1300" b="1" dirty="0">
                <a:solidFill>
                  <a:srgbClr val="4A626E"/>
                </a:solidFill>
                <a:latin typeface="Avenir"/>
                <a:ea typeface="Avenir"/>
                <a:cs typeface="Avenir"/>
                <a:sym typeface="Avenir"/>
              </a:rPr>
              <a:t>MOYENS PÉDAGOGIQUES ET D’ENCADREMENT :</a:t>
            </a:r>
            <a:endParaRPr sz="1300" b="1" dirty="0">
              <a:solidFill>
                <a:srgbClr val="4A626E"/>
              </a:solidFill>
              <a:latin typeface="Avenir"/>
              <a:ea typeface="Avenir"/>
              <a:cs typeface="Avenir"/>
              <a:sym typeface="Avenir"/>
            </a:endParaRPr>
          </a:p>
          <a:p>
            <a:pPr marL="0" lvl="0" indent="0" algn="l" rtl="0">
              <a:spcBef>
                <a:spcPts val="0"/>
              </a:spcBef>
              <a:spcAft>
                <a:spcPts val="0"/>
              </a:spcAft>
              <a:buClr>
                <a:schemeClr val="dk1"/>
              </a:buClr>
              <a:buFont typeface="Arial"/>
              <a:buNone/>
            </a:pPr>
            <a:endParaRPr sz="1300" b="1" dirty="0">
              <a:solidFill>
                <a:srgbClr val="4A626E"/>
              </a:solidFill>
              <a:latin typeface="Avenir"/>
              <a:ea typeface="Avenir"/>
              <a:cs typeface="Avenir"/>
              <a:sym typeface="Avenir"/>
            </a:endParaRPr>
          </a:p>
          <a:p>
            <a:pPr marL="0" lvl="0" indent="0" algn="l" rtl="0">
              <a:spcBef>
                <a:spcPts val="0"/>
              </a:spcBef>
              <a:spcAft>
                <a:spcPts val="0"/>
              </a:spcAft>
              <a:buClr>
                <a:schemeClr val="dk1"/>
              </a:buClr>
              <a:buFont typeface="Arial"/>
              <a:buNone/>
            </a:pPr>
            <a:r>
              <a:rPr lang="fr-FR" sz="1200" dirty="0">
                <a:solidFill>
                  <a:srgbClr val="4A626E"/>
                </a:solidFill>
                <a:latin typeface="Avenir"/>
                <a:ea typeface="Avenir"/>
                <a:cs typeface="Avenir"/>
                <a:sym typeface="Avenir"/>
              </a:rPr>
              <a:t>Module de 3 H sous forme de demi-journée alternant formation théorique et interactive en présentiel (50 %), mise en pratique (40%) et accompagnement individuel avec un plan d’action personnalisé (10%). Durée totale, 32 H décomposées ainsi :   </a:t>
            </a:r>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p:txBody>
      </p:sp>
      <p:sp>
        <p:nvSpPr>
          <p:cNvPr id="90" name="Google Shape;90;p2"/>
          <p:cNvSpPr txBox="1"/>
          <p:nvPr/>
        </p:nvSpPr>
        <p:spPr>
          <a:xfrm>
            <a:off x="2181000" y="549425"/>
            <a:ext cx="6892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500" b="1" dirty="0">
                <a:solidFill>
                  <a:srgbClr val="4A626E"/>
                </a:solidFill>
                <a:latin typeface="Avenir"/>
                <a:ea typeface="Avenir"/>
                <a:cs typeface="Avenir"/>
                <a:sym typeface="Avenir"/>
              </a:rPr>
              <a:t>LES LEVIERS DE LA VENTE ET RELATION CLIENT </a:t>
            </a:r>
            <a:endParaRPr sz="1500" b="1" dirty="0">
              <a:solidFill>
                <a:srgbClr val="4A626E"/>
              </a:solidFill>
              <a:latin typeface="Avenir"/>
              <a:ea typeface="Avenir"/>
              <a:cs typeface="Avenir"/>
              <a:sym typeface="Avenir"/>
            </a:endParaRPr>
          </a:p>
        </p:txBody>
      </p:sp>
      <p:sp>
        <p:nvSpPr>
          <p:cNvPr id="2" name="Espace réservé du numéro de diapositive 1">
            <a:extLst>
              <a:ext uri="{FF2B5EF4-FFF2-40B4-BE49-F238E27FC236}">
                <a16:creationId xmlns:a16="http://schemas.microsoft.com/office/drawing/2014/main" id="{B1DE643E-4FB1-2061-D9C6-4B0786EA31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4"/>
        <p:cNvGrpSpPr/>
        <p:nvPr/>
      </p:nvGrpSpPr>
      <p:grpSpPr>
        <a:xfrm>
          <a:off x="0" y="0"/>
          <a:ext cx="0" cy="0"/>
          <a:chOff x="0" y="0"/>
          <a:chExt cx="0" cy="0"/>
        </a:xfrm>
      </p:grpSpPr>
      <p:sp>
        <p:nvSpPr>
          <p:cNvPr id="95" name="Google Shape;95;p3"/>
          <p:cNvSpPr txBox="1"/>
          <p:nvPr/>
        </p:nvSpPr>
        <p:spPr>
          <a:xfrm>
            <a:off x="360000" y="1188000"/>
            <a:ext cx="6300000" cy="8520800"/>
          </a:xfrm>
          <a:prstGeom prst="rect">
            <a:avLst/>
          </a:prstGeom>
          <a:noFill/>
          <a:ln>
            <a:noFill/>
          </a:ln>
        </p:spPr>
        <p:txBody>
          <a:bodyPr spcFirstLastPara="1" wrap="square" lIns="91425" tIns="45700" rIns="91425" bIns="45700" anchor="t" anchorCtr="0">
            <a:noAutofit/>
          </a:bodyPr>
          <a:lstStyle/>
          <a:p>
            <a:pPr marL="152400" marR="0" lvl="0" algn="l" rtl="0">
              <a:spcBef>
                <a:spcPts val="0"/>
              </a:spcBef>
              <a:spcAft>
                <a:spcPts val="0"/>
              </a:spcAft>
              <a:buClr>
                <a:srgbClr val="4A626E"/>
              </a:buClr>
              <a:buSzPts val="1200"/>
            </a:pPr>
            <a:r>
              <a:rPr lang="fr-FR" sz="1200" dirty="0">
                <a:solidFill>
                  <a:srgbClr val="4A626E"/>
                </a:solidFill>
                <a:latin typeface="Avenir"/>
                <a:ea typeface="Avenir"/>
                <a:cs typeface="Avenir"/>
                <a:sym typeface="Avenir"/>
              </a:rPr>
              <a:t>Durée totale, 32 H décomposées ainsi :</a:t>
            </a:r>
          </a:p>
          <a:p>
            <a:pPr marL="152400" marR="0" lvl="0" algn="l" rtl="0">
              <a:spcBef>
                <a:spcPts val="0"/>
              </a:spcBef>
              <a:spcAft>
                <a:spcPts val="0"/>
              </a:spcAft>
              <a:buClr>
                <a:srgbClr val="4A626E"/>
              </a:buClr>
              <a:buSzPts val="1200"/>
            </a:pPr>
            <a:endParaRPr lang="fr-FR" sz="1200" dirty="0">
              <a:solidFill>
                <a:srgbClr val="4A626E"/>
              </a:solidFill>
              <a:latin typeface="Avenir"/>
              <a:ea typeface="Avenir"/>
              <a:cs typeface="Avenir"/>
              <a:sym typeface="Avenir"/>
            </a:endParaRPr>
          </a:p>
          <a:p>
            <a:pPr marL="457200" marR="0" lvl="0" indent="-304800" algn="l" rtl="0">
              <a:spcBef>
                <a:spcPts val="0"/>
              </a:spcBef>
              <a:spcAft>
                <a:spcPts val="0"/>
              </a:spcAft>
              <a:buClr>
                <a:srgbClr val="4A626E"/>
              </a:buClr>
              <a:buSzPts val="1200"/>
              <a:buFont typeface="Avenir"/>
              <a:buChar char="•"/>
            </a:pPr>
            <a:r>
              <a:rPr lang="fr-FR" sz="1200" dirty="0">
                <a:solidFill>
                  <a:srgbClr val="4A626E"/>
                </a:solidFill>
                <a:latin typeface="Avenir"/>
                <a:ea typeface="Avenir"/>
                <a:cs typeface="Avenir"/>
                <a:sym typeface="Avenir"/>
              </a:rPr>
              <a:t>2 H session </a:t>
            </a:r>
            <a:r>
              <a:rPr lang="fr-FR" sz="1200" dirty="0" err="1">
                <a:solidFill>
                  <a:srgbClr val="4A626E"/>
                </a:solidFill>
                <a:latin typeface="Avenir"/>
                <a:ea typeface="Avenir"/>
                <a:cs typeface="Avenir"/>
                <a:sym typeface="Avenir"/>
              </a:rPr>
              <a:t>teambuilding</a:t>
            </a:r>
            <a:r>
              <a:rPr lang="fr-FR" sz="1200" dirty="0">
                <a:solidFill>
                  <a:srgbClr val="4A626E"/>
                </a:solidFill>
                <a:latin typeface="Avenir"/>
                <a:ea typeface="Avenir"/>
                <a:cs typeface="Avenir"/>
                <a:sym typeface="Avenir"/>
              </a:rPr>
              <a:t> et objectif</a:t>
            </a:r>
            <a:endParaRPr sz="1200" dirty="0">
              <a:solidFill>
                <a:srgbClr val="4A626E"/>
              </a:solidFill>
              <a:latin typeface="Avenir"/>
              <a:ea typeface="Avenir"/>
              <a:cs typeface="Avenir"/>
              <a:sym typeface="Avenir"/>
            </a:endParaRPr>
          </a:p>
          <a:p>
            <a:pPr marL="457200" marR="0" lvl="0" indent="-304800" algn="l" rtl="0">
              <a:spcBef>
                <a:spcPts val="0"/>
              </a:spcBef>
              <a:spcAft>
                <a:spcPts val="0"/>
              </a:spcAft>
              <a:buClr>
                <a:srgbClr val="4A626E"/>
              </a:buClr>
              <a:buSzPts val="1200"/>
              <a:buFont typeface="Avenir"/>
              <a:buChar char="•"/>
            </a:pPr>
            <a:r>
              <a:rPr lang="fr-FR" sz="1200" dirty="0">
                <a:solidFill>
                  <a:srgbClr val="4A626E"/>
                </a:solidFill>
                <a:latin typeface="Avenir"/>
                <a:ea typeface="Avenir"/>
                <a:cs typeface="Avenir"/>
                <a:sym typeface="Avenir"/>
              </a:rPr>
              <a:t>5 modules de 3 H de formation collective (présentiel)</a:t>
            </a:r>
            <a:endParaRPr sz="1200" dirty="0">
              <a:solidFill>
                <a:srgbClr val="4A626E"/>
              </a:solidFill>
              <a:latin typeface="Avenir"/>
              <a:ea typeface="Avenir"/>
              <a:cs typeface="Avenir"/>
              <a:sym typeface="Avenir"/>
            </a:endParaRPr>
          </a:p>
          <a:p>
            <a:pPr marL="457200" marR="0" lvl="0" indent="-304800" algn="l" rtl="0">
              <a:spcBef>
                <a:spcPts val="0"/>
              </a:spcBef>
              <a:spcAft>
                <a:spcPts val="0"/>
              </a:spcAft>
              <a:buClr>
                <a:srgbClr val="4A626E"/>
              </a:buClr>
              <a:buSzPts val="1200"/>
              <a:buFont typeface="Avenir"/>
              <a:buChar char="•"/>
            </a:pPr>
            <a:r>
              <a:rPr lang="fr-FR" sz="1200" dirty="0">
                <a:solidFill>
                  <a:srgbClr val="4A626E"/>
                </a:solidFill>
                <a:latin typeface="Avenir"/>
                <a:ea typeface="Avenir"/>
                <a:cs typeface="Avenir"/>
                <a:sym typeface="Avenir"/>
              </a:rPr>
              <a:t>5 sessions de 3 H de travail en autonomie et de débriefing collectif (présentiel ou distanciel)</a:t>
            </a:r>
          </a:p>
          <a:p>
            <a:pPr marL="457200" marR="0" lvl="0" indent="-304800" algn="l" rtl="0">
              <a:spcBef>
                <a:spcPts val="0"/>
              </a:spcBef>
              <a:spcAft>
                <a:spcPts val="0"/>
              </a:spcAft>
              <a:buClr>
                <a:srgbClr val="4A626E"/>
              </a:buClr>
              <a:buSzPts val="1200"/>
              <a:buFont typeface="Avenir"/>
              <a:buChar char="•"/>
            </a:pP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300" b="1" dirty="0">
                <a:solidFill>
                  <a:srgbClr val="4A626E"/>
                </a:solidFill>
                <a:latin typeface="Avenir"/>
                <a:sym typeface="Avenir"/>
              </a:rPr>
              <a:t>EVALUATION :</a:t>
            </a:r>
          </a:p>
          <a:p>
            <a:pPr marL="0" marR="0" lvl="0" indent="0" algn="l" rtl="0">
              <a:spcBef>
                <a:spcPts val="0"/>
              </a:spcBef>
              <a:spcAft>
                <a:spcPts val="0"/>
              </a:spcAft>
              <a:buNone/>
            </a:pPr>
            <a:endParaRPr lang="fr-FR" sz="1600" b="1" dirty="0">
              <a:solidFill>
                <a:srgbClr val="4A626E"/>
              </a:solidFill>
              <a:latin typeface="Avenir"/>
              <a:sym typeface="Avenir"/>
            </a:endParaRPr>
          </a:p>
          <a:p>
            <a:r>
              <a:rPr lang="fr-FR" sz="1200" dirty="0">
                <a:solidFill>
                  <a:srgbClr val="4A626E"/>
                </a:solidFill>
                <a:latin typeface="Avenir"/>
              </a:rPr>
              <a:t>Une évaluation de compétences acquises est réalisée en début et en fin de formation qui peut prendre différentes formes selon le contenu de la formation suivie : Tests d’évaluation des acquis, cas pratiques, mises en situation, questionnaire en ligne.</a:t>
            </a:r>
          </a:p>
          <a:p>
            <a:r>
              <a:rPr lang="fr-FR" sz="1200" dirty="0">
                <a:solidFill>
                  <a:srgbClr val="4A626E"/>
                </a:solidFill>
                <a:latin typeface="Avenir"/>
              </a:rPr>
              <a:t>Une évaluation de la satisfaction de chaque stagiaire est réalisée en ligne.</a:t>
            </a:r>
            <a:r>
              <a:rPr lang="fr-FR" sz="1400" dirty="0">
                <a:solidFill>
                  <a:srgbClr val="4A626E"/>
                </a:solidFill>
                <a:latin typeface="Avenir"/>
              </a:rPr>
              <a:t> </a:t>
            </a:r>
          </a:p>
          <a:p>
            <a:pPr marL="0" marR="0" lvl="0" indent="0" algn="l" rtl="0">
              <a:spcBef>
                <a:spcPts val="0"/>
              </a:spcBef>
              <a:spcAft>
                <a:spcPts val="0"/>
              </a:spcAft>
              <a:buNone/>
            </a:pPr>
            <a:endParaRPr sz="13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300" b="1" dirty="0">
                <a:solidFill>
                  <a:srgbClr val="4A626E"/>
                </a:solidFill>
                <a:latin typeface="Avenir"/>
                <a:ea typeface="Avenir"/>
                <a:cs typeface="Avenir"/>
                <a:sym typeface="Avenir"/>
              </a:rPr>
              <a:t>CONTENU : </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En amont de la formation les participants sont invités à participer à une session de </a:t>
            </a:r>
            <a:r>
              <a:rPr lang="fr-FR" sz="1200" dirty="0" err="1">
                <a:solidFill>
                  <a:srgbClr val="4A626E"/>
                </a:solidFill>
                <a:latin typeface="Avenir"/>
                <a:ea typeface="Avenir"/>
                <a:cs typeface="Avenir"/>
                <a:sym typeface="Avenir"/>
              </a:rPr>
              <a:t>TeamBuilding</a:t>
            </a:r>
            <a:r>
              <a:rPr lang="fr-FR" sz="1200" dirty="0">
                <a:solidFill>
                  <a:srgbClr val="4A626E"/>
                </a:solidFill>
                <a:latin typeface="Avenir"/>
                <a:ea typeface="Avenir"/>
                <a:cs typeface="Avenir"/>
                <a:sym typeface="Avenir"/>
              </a:rPr>
              <a:t> pour installer la confiance, la bienveillance au sein du groupe de travail. Session collective de 2 heures, il est fortement recommandé de prévoir à la suite un moment convivial sous forme de repas, goûter …</a:t>
            </a:r>
          </a:p>
          <a:p>
            <a:pPr marL="0" marR="0" lvl="0" indent="0" algn="l" rtl="0">
              <a:spcBef>
                <a:spcPts val="0"/>
              </a:spcBef>
              <a:spcAft>
                <a:spcPts val="0"/>
              </a:spcAft>
              <a:buNone/>
            </a:pPr>
            <a:endParaRPr dirty="0"/>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Objectifs de cette préparation : </a:t>
            </a:r>
            <a:endParaRPr b="1"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Valoriser la polyvalence des salariés.</a:t>
            </a:r>
            <a:endParaRPr sz="1200" dirty="0">
              <a:solidFill>
                <a:srgbClr val="4A626E"/>
              </a:solidFill>
              <a:latin typeface="Avenir"/>
              <a:ea typeface="Avenir"/>
              <a:cs typeface="Avenir"/>
              <a:sym typeface="Avenir"/>
            </a:endParaRPr>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Appréhender la situation de conduite du changement nécessaire au développement de l’entreprise.</a:t>
            </a:r>
            <a:endParaRPr sz="1200" dirty="0">
              <a:solidFill>
                <a:srgbClr val="4A626E"/>
              </a:solidFill>
              <a:latin typeface="Avenir"/>
              <a:ea typeface="Avenir"/>
              <a:cs typeface="Avenir"/>
              <a:sym typeface="Avenir"/>
            </a:endParaRPr>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Identification des objectifs commerciaux collectifs et individuels.</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Module 1 - Soigner l’accueil et le service client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457200" marR="0" lvl="0" indent="-304800" algn="l" rtl="0">
              <a:spcBef>
                <a:spcPts val="0"/>
              </a:spcBef>
              <a:spcAft>
                <a:spcPts val="0"/>
              </a:spcAft>
              <a:buClr>
                <a:srgbClr val="4A626E"/>
              </a:buClr>
              <a:buSzPts val="1200"/>
              <a:buChar char="●"/>
            </a:pPr>
            <a:r>
              <a:rPr lang="fr-FR" sz="1200" dirty="0">
                <a:solidFill>
                  <a:srgbClr val="4A626E"/>
                </a:solidFill>
                <a:latin typeface="Avenir Book" panose="02000503020000020003" pitchFamily="2" charset="0"/>
              </a:rPr>
              <a:t>Exceller dans la relation de service : Soigner l’image professionnelle de l’entreprise.</a:t>
            </a:r>
            <a:endParaRPr sz="1200" dirty="0">
              <a:solidFill>
                <a:srgbClr val="4A626E"/>
              </a:solidFill>
              <a:latin typeface="Avenir Book" panose="02000503020000020003" pitchFamily="2" charset="0"/>
            </a:endParaRPr>
          </a:p>
          <a:p>
            <a:pPr marL="457200" marR="0" lvl="0" indent="-304800" algn="l" rtl="0">
              <a:spcBef>
                <a:spcPts val="0"/>
              </a:spcBef>
              <a:spcAft>
                <a:spcPts val="0"/>
              </a:spcAft>
              <a:buClr>
                <a:srgbClr val="4A626E"/>
              </a:buClr>
              <a:buSzPts val="1200"/>
              <a:buChar char="●"/>
            </a:pPr>
            <a:r>
              <a:rPr lang="fr-FR" sz="1200" dirty="0">
                <a:solidFill>
                  <a:srgbClr val="4A626E"/>
                </a:solidFill>
                <a:latin typeface="Avenir Book" panose="02000503020000020003" pitchFamily="2" charset="0"/>
              </a:rPr>
              <a:t>Prendre et réaliser un appel téléphonique de façon professionnelle : l’accueil, le ton de la voix, la reformulation.</a:t>
            </a:r>
            <a:endParaRPr sz="1200" dirty="0">
              <a:solidFill>
                <a:srgbClr val="4A626E"/>
              </a:solidFill>
              <a:latin typeface="Avenir Book" panose="02000503020000020003" pitchFamily="2" charset="0"/>
            </a:endParaRPr>
          </a:p>
          <a:p>
            <a:pPr marL="457200" marR="0" lvl="0" indent="-304800" algn="l" rtl="0">
              <a:spcBef>
                <a:spcPts val="0"/>
              </a:spcBef>
              <a:spcAft>
                <a:spcPts val="0"/>
              </a:spcAft>
              <a:buClr>
                <a:srgbClr val="4A626E"/>
              </a:buClr>
              <a:buSzPts val="1200"/>
              <a:buChar char="●"/>
            </a:pPr>
            <a:r>
              <a:rPr lang="fr-FR" sz="1200" dirty="0">
                <a:solidFill>
                  <a:srgbClr val="4A626E"/>
                </a:solidFill>
                <a:latin typeface="Avenir Book" panose="02000503020000020003" pitchFamily="2" charset="0"/>
              </a:rPr>
              <a:t>Rédiger des emails commerciaux, des rappels, des relances.</a:t>
            </a:r>
            <a:endParaRPr sz="1200" dirty="0">
              <a:solidFill>
                <a:srgbClr val="4A626E"/>
              </a:solidFill>
              <a:latin typeface="Avenir Book" panose="02000503020000020003" pitchFamily="2" charset="0"/>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r>
              <a:rPr lang="fr-FR" sz="1200" b="1" dirty="0">
                <a:solidFill>
                  <a:srgbClr val="4A626E"/>
                </a:solidFill>
                <a:latin typeface="Avenir"/>
                <a:ea typeface="Avenir"/>
                <a:cs typeface="Avenir"/>
                <a:sym typeface="Avenir"/>
              </a:rPr>
              <a:t>Module 2 - Stratégie de développement commerciale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Comprendre la qualification de la cible client et du </a:t>
            </a:r>
            <a:r>
              <a:rPr lang="fr-FR" sz="1200" dirty="0" err="1">
                <a:solidFill>
                  <a:srgbClr val="4A626E"/>
                </a:solidFill>
                <a:latin typeface="Avenir"/>
                <a:ea typeface="Avenir"/>
                <a:cs typeface="Avenir"/>
                <a:sym typeface="Avenir"/>
              </a:rPr>
              <a:t>buyer</a:t>
            </a:r>
            <a:r>
              <a:rPr lang="fr-FR" sz="1200" dirty="0">
                <a:solidFill>
                  <a:srgbClr val="4A626E"/>
                </a:solidFill>
                <a:latin typeface="Avenir"/>
                <a:ea typeface="Avenir"/>
                <a:cs typeface="Avenir"/>
                <a:sym typeface="Avenir"/>
              </a:rPr>
              <a:t> persona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Explorer les besoins d’un client : compréhension et qualification des besoins et des motivations d’achat.</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Identifier les phases du process de décision d’achat, établir un </a:t>
            </a:r>
            <a:r>
              <a:rPr lang="fr-FR" sz="1200" dirty="0" err="1">
                <a:solidFill>
                  <a:srgbClr val="4A626E"/>
                </a:solidFill>
                <a:latin typeface="Avenir"/>
                <a:ea typeface="Avenir"/>
                <a:cs typeface="Avenir"/>
                <a:sym typeface="Avenir"/>
              </a:rPr>
              <a:t>funnel</a:t>
            </a:r>
            <a:r>
              <a:rPr lang="fr-FR" sz="1200" dirty="0">
                <a:solidFill>
                  <a:srgbClr val="4A626E"/>
                </a:solidFill>
                <a:latin typeface="Avenir"/>
                <a:ea typeface="Avenir"/>
                <a:cs typeface="Avenir"/>
                <a:sym typeface="Avenir"/>
              </a:rPr>
              <a:t> de conversion.</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p:txBody>
      </p:sp>
      <p:sp>
        <p:nvSpPr>
          <p:cNvPr id="2" name="Espace réservé du numéro de diapositive 1">
            <a:extLst>
              <a:ext uri="{FF2B5EF4-FFF2-40B4-BE49-F238E27FC236}">
                <a16:creationId xmlns:a16="http://schemas.microsoft.com/office/drawing/2014/main" id="{D1222859-3714-F7A3-C862-9D7B5CCB6F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9"/>
        <p:cNvGrpSpPr/>
        <p:nvPr/>
      </p:nvGrpSpPr>
      <p:grpSpPr>
        <a:xfrm>
          <a:off x="0" y="0"/>
          <a:ext cx="0" cy="0"/>
          <a:chOff x="0" y="0"/>
          <a:chExt cx="0" cy="0"/>
        </a:xfrm>
      </p:grpSpPr>
      <p:sp>
        <p:nvSpPr>
          <p:cNvPr id="100" name="Google Shape;100;p4"/>
          <p:cNvSpPr txBox="1"/>
          <p:nvPr/>
        </p:nvSpPr>
        <p:spPr>
          <a:xfrm>
            <a:off x="360000" y="1188000"/>
            <a:ext cx="6300000" cy="7848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fr-FR" sz="12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Session pratique sur les modules 1 et 2 : </a:t>
            </a:r>
            <a:endParaRPr lang="fr-FR" sz="1200"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lang="fr-FR" sz="1200"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Rédaction d’emailing de rappel, relance, suivi (2 H de travail individuel avec relecture et ajustement individuel pour chaque participant).</a:t>
            </a:r>
            <a:endParaRPr lang="fr-FR" sz="1200"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Faire face aux interlocuteurs difficiles : gérer les agressifs, les inquiétudes, les impatients (2 H d’atelier collectif).</a:t>
            </a:r>
            <a:endParaRPr lang="fr-FR" sz="1200" dirty="0"/>
          </a:p>
          <a:p>
            <a:pPr marL="0" marR="0" lvl="0" indent="0" algn="l" rtl="0">
              <a:spcBef>
                <a:spcPts val="0"/>
              </a:spcBef>
              <a:spcAft>
                <a:spcPts val="0"/>
              </a:spcAft>
              <a:buNone/>
            </a:pPr>
            <a:endParaRPr lang="fr-F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Module 3 - Faire aboutir une vente : </a:t>
            </a:r>
            <a:endParaRPr lang="fr-FR" sz="1200"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lang="fr-FR" sz="1200"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Les 8 étapes pour réussir une vente : méthode de vente de la découverte client au </a:t>
            </a:r>
            <a:r>
              <a:rPr lang="fr-FR" sz="1200" dirty="0" err="1">
                <a:solidFill>
                  <a:srgbClr val="4A626E"/>
                </a:solidFill>
                <a:latin typeface="Avenir"/>
                <a:ea typeface="Avenir"/>
                <a:cs typeface="Avenir"/>
                <a:sym typeface="Avenir"/>
              </a:rPr>
              <a:t>closing</a:t>
            </a:r>
            <a:r>
              <a:rPr lang="fr-FR" sz="1200" dirty="0">
                <a:solidFill>
                  <a:srgbClr val="4A626E"/>
                </a:solidFill>
                <a:latin typeface="Avenir"/>
                <a:ea typeface="Avenir"/>
                <a:cs typeface="Avenir"/>
                <a:sym typeface="Avenir"/>
              </a:rPr>
              <a:t>.</a:t>
            </a:r>
            <a:endParaRPr lang="fr-FR" sz="1200"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Focus sur la gestion efficace du traitement des objections. </a:t>
            </a:r>
            <a:endParaRPr lang="fr-FR" sz="1200" b="1" dirty="0">
              <a:solidFill>
                <a:srgbClr val="4A626E"/>
              </a:solidFill>
              <a:latin typeface="Avenir"/>
              <a:ea typeface="Avenir"/>
              <a:cs typeface="Avenir"/>
              <a:sym typeface="Avenir"/>
            </a:endParaRPr>
          </a:p>
          <a:p>
            <a:pPr marL="171450" marR="0" lvl="0" indent="-171450" algn="l" rtl="0">
              <a:spcBef>
                <a:spcPts val="0"/>
              </a:spcBef>
              <a:spcAft>
                <a:spcPts val="0"/>
              </a:spcAft>
              <a:buClr>
                <a:srgbClr val="4A626E"/>
              </a:buClr>
              <a:buSzPts val="1200"/>
              <a:buFont typeface="Arial"/>
              <a:buChar char="•"/>
            </a:pPr>
            <a:endParaRPr lang="fr-FR" sz="1200" b="1" dirty="0">
              <a:solidFill>
                <a:srgbClr val="4A626E"/>
              </a:solidFill>
              <a:latin typeface="Avenir"/>
              <a:ea typeface="Avenir"/>
              <a:cs typeface="Avenir"/>
              <a:sym typeface="Avenir"/>
            </a:endParaRPr>
          </a:p>
          <a:p>
            <a:pPr marR="0" lvl="0" algn="l" rtl="0">
              <a:spcBef>
                <a:spcPts val="0"/>
              </a:spcBef>
              <a:spcAft>
                <a:spcPts val="0"/>
              </a:spcAft>
              <a:buClr>
                <a:srgbClr val="4A626E"/>
              </a:buClr>
              <a:buSzPts val="1200"/>
            </a:pPr>
            <a:r>
              <a:rPr lang="fr-FR" sz="1200" b="1" dirty="0">
                <a:solidFill>
                  <a:srgbClr val="4A626E"/>
                </a:solidFill>
                <a:latin typeface="Avenir"/>
                <a:ea typeface="Avenir"/>
                <a:cs typeface="Avenir"/>
                <a:sym typeface="Avenir"/>
              </a:rPr>
              <a:t>Module 4 - Les enjeux de la prospection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Maîtriser les mécanismes de la relation client</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Prospecter, prendre des rendez-vous, conseiller, vendre, relancer, fidéliser</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Gérer et solutionner les objections et les litiges</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Les scénarios de vente par typologie de cible prospect</a:t>
            </a:r>
            <a:endParaRPr dirty="0"/>
          </a:p>
          <a:p>
            <a:pPr marL="171450" marR="0" lvl="0" indent="-95250" algn="l" rtl="0">
              <a:spcBef>
                <a:spcPts val="0"/>
              </a:spcBef>
              <a:spcAft>
                <a:spcPts val="0"/>
              </a:spcAft>
              <a:buClr>
                <a:schemeClr val="dk1"/>
              </a:buClr>
              <a:buSzPts val="1200"/>
              <a:buFont typeface="Arial"/>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Session pratique sur les modules 3 et 4 : </a:t>
            </a:r>
            <a:endParaRPr sz="1200" b="1" dirty="0">
              <a:solidFill>
                <a:srgbClr val="4A626E"/>
              </a:solidFill>
              <a:latin typeface="Avenir"/>
              <a:ea typeface="Avenir"/>
              <a:cs typeface="Avenir"/>
              <a:sym typeface="Avenir"/>
            </a:endParaRPr>
          </a:p>
          <a:p>
            <a:pPr marL="0" marR="0" lvl="0" indent="0" algn="l" rtl="0">
              <a:spcBef>
                <a:spcPts val="0"/>
              </a:spcBef>
              <a:spcAft>
                <a:spcPts val="0"/>
              </a:spcAft>
              <a:buNone/>
            </a:pPr>
            <a:endParaRPr sz="1200" b="1" dirty="0">
              <a:solidFill>
                <a:srgbClr val="4A626E"/>
              </a:solidFill>
              <a:latin typeface="Avenir"/>
              <a:ea typeface="Avenir"/>
              <a:cs typeface="Avenir"/>
              <a:sym typeface="Avenir"/>
            </a:endParaRPr>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Rédaction des scénarios téléphonique avec la méthode de vente (2 H de travail collectif)</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Appropriation des scénarios téléphoniques (1 H de travail individuel par participant)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Debriefing individuel des scénarios (1 H par participant avec le formateur)</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Mise en pratique de la gestion des appels téléphoniques (2 H d’atelier collectif)</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Module 5 - Mettre en place un processus de suivi commercial efficace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Organiser le suivi des devis et des propositions commerciales</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Établir un </a:t>
            </a:r>
            <a:r>
              <a:rPr lang="fr-FR" sz="1200" dirty="0" err="1">
                <a:solidFill>
                  <a:srgbClr val="4A626E"/>
                </a:solidFill>
                <a:latin typeface="Avenir"/>
                <a:ea typeface="Avenir"/>
                <a:cs typeface="Avenir"/>
                <a:sym typeface="Avenir"/>
              </a:rPr>
              <a:t>reporting</a:t>
            </a:r>
            <a:r>
              <a:rPr lang="fr-FR" sz="1200" dirty="0">
                <a:solidFill>
                  <a:srgbClr val="4A626E"/>
                </a:solidFill>
                <a:latin typeface="Avenir"/>
                <a:ea typeface="Avenir"/>
                <a:cs typeface="Avenir"/>
                <a:sym typeface="Avenir"/>
              </a:rPr>
              <a:t> pertinent sur le suivi des ventes, de la production, de la facturation</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Établir un suivi et un </a:t>
            </a:r>
            <a:r>
              <a:rPr lang="fr-FR" sz="1200" dirty="0" err="1">
                <a:solidFill>
                  <a:srgbClr val="4A626E"/>
                </a:solidFill>
                <a:latin typeface="Avenir"/>
                <a:ea typeface="Avenir"/>
                <a:cs typeface="Avenir"/>
                <a:sym typeface="Avenir"/>
              </a:rPr>
              <a:t>reporting</a:t>
            </a:r>
            <a:r>
              <a:rPr lang="fr-FR" sz="1200" dirty="0">
                <a:solidFill>
                  <a:srgbClr val="4A626E"/>
                </a:solidFill>
                <a:latin typeface="Avenir"/>
                <a:ea typeface="Avenir"/>
                <a:cs typeface="Avenir"/>
                <a:sym typeface="Avenir"/>
              </a:rPr>
              <a:t> de prospection commerciale</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sz="12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Sessions pratiques sur les modules 2 et 5 : </a:t>
            </a:r>
            <a:endParaRPr dirty="0"/>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Réalisation de tableaux de </a:t>
            </a:r>
            <a:r>
              <a:rPr lang="fr-FR" sz="1200" dirty="0" err="1">
                <a:solidFill>
                  <a:srgbClr val="4A626E"/>
                </a:solidFill>
                <a:latin typeface="Avenir"/>
                <a:ea typeface="Avenir"/>
                <a:cs typeface="Avenir"/>
                <a:sym typeface="Avenir"/>
              </a:rPr>
              <a:t>reporting</a:t>
            </a:r>
            <a:r>
              <a:rPr lang="fr-FR" sz="1200" dirty="0">
                <a:solidFill>
                  <a:srgbClr val="4A626E"/>
                </a:solidFill>
                <a:latin typeface="Avenir"/>
                <a:ea typeface="Avenir"/>
                <a:cs typeface="Avenir"/>
                <a:sym typeface="Avenir"/>
              </a:rPr>
              <a:t> (4 H de travail en autonomie)</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Réunion de suivi sur la base des tableaux proposés</a:t>
            </a:r>
            <a:endParaRPr dirty="0"/>
          </a:p>
          <a:p>
            <a:pPr marL="171450" marR="0" lvl="0" indent="-171450" algn="l" rtl="0">
              <a:spcBef>
                <a:spcPts val="0"/>
              </a:spcBef>
              <a:spcAft>
                <a:spcPts val="0"/>
              </a:spcAft>
              <a:buClr>
                <a:srgbClr val="4A626E"/>
              </a:buClr>
              <a:buSzPts val="1200"/>
              <a:buFont typeface="Arial"/>
              <a:buChar char="•"/>
            </a:pPr>
            <a:r>
              <a:rPr lang="fr-FR" sz="1200" dirty="0">
                <a:solidFill>
                  <a:srgbClr val="4A626E"/>
                </a:solidFill>
                <a:latin typeface="Avenir"/>
                <a:ea typeface="Avenir"/>
                <a:cs typeface="Avenir"/>
                <a:sym typeface="Avenir"/>
              </a:rPr>
              <a:t>Correction et ajustement des éléments transmis (1 H de débriefing collectif)</a:t>
            </a:r>
            <a:endParaRPr dirty="0"/>
          </a:p>
          <a:p>
            <a:pPr marL="0" marR="0" lvl="0" indent="0" algn="l" rtl="0">
              <a:spcBef>
                <a:spcPts val="0"/>
              </a:spcBef>
              <a:spcAft>
                <a:spcPts val="0"/>
              </a:spcAft>
              <a:buNone/>
            </a:pPr>
            <a:endParaRPr sz="1200"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dirty="0">
                <a:solidFill>
                  <a:srgbClr val="4A626E"/>
                </a:solidFill>
                <a:latin typeface="Avenir"/>
                <a:ea typeface="Avenir"/>
                <a:cs typeface="Avenir"/>
                <a:sym typeface="Avenir"/>
              </a:rPr>
              <a:t> </a:t>
            </a:r>
            <a:endParaRPr dirty="0"/>
          </a:p>
        </p:txBody>
      </p:sp>
      <p:sp>
        <p:nvSpPr>
          <p:cNvPr id="2" name="Espace réservé du numéro de diapositive 1">
            <a:extLst>
              <a:ext uri="{FF2B5EF4-FFF2-40B4-BE49-F238E27FC236}">
                <a16:creationId xmlns:a16="http://schemas.microsoft.com/office/drawing/2014/main" id="{D0E5E05D-A8DA-67F5-E33A-DDB35D8EAD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152CB13-EEDF-3B56-5A2C-3B363C5D3074}"/>
              </a:ext>
            </a:extLst>
          </p:cNvPr>
          <p:cNvSpPr txBox="1"/>
          <p:nvPr/>
        </p:nvSpPr>
        <p:spPr>
          <a:xfrm>
            <a:off x="228600" y="1248045"/>
            <a:ext cx="6400800" cy="8476679"/>
          </a:xfrm>
          <a:prstGeom prst="rect">
            <a:avLst/>
          </a:prstGeom>
          <a:noFill/>
        </p:spPr>
        <p:txBody>
          <a:bodyPr wrap="square" rtlCol="0">
            <a:spAutoFit/>
          </a:bodyPr>
          <a:lstStyle/>
          <a:p>
            <a:r>
              <a:rPr lang="fr-FR" sz="1400" b="1" dirty="0">
                <a:solidFill>
                  <a:srgbClr val="3A4952"/>
                </a:solidFill>
                <a:latin typeface="Avenir Book" panose="02000503020000020003" pitchFamily="2" charset="0"/>
              </a:rPr>
              <a:t>COMMERCIAL VENTE</a:t>
            </a:r>
          </a:p>
          <a:p>
            <a:endParaRPr lang="fr-FR" sz="1200" b="1" dirty="0">
              <a:solidFill>
                <a:srgbClr val="3A4952"/>
              </a:solidFill>
              <a:latin typeface="Avenir Book" panose="02000503020000020003" pitchFamily="2" charset="0"/>
            </a:endParaRPr>
          </a:p>
          <a:p>
            <a:endParaRPr lang="fr-FR" sz="1200" b="1" dirty="0">
              <a:solidFill>
                <a:srgbClr val="3A4952"/>
              </a:solidFill>
              <a:latin typeface="Avenir Book" panose="02000503020000020003" pitchFamily="2" charset="0"/>
            </a:endParaRPr>
          </a:p>
          <a:p>
            <a:r>
              <a:rPr lang="fr-FR" sz="1200" b="1" dirty="0">
                <a:solidFill>
                  <a:srgbClr val="3A4952"/>
                </a:solidFill>
                <a:latin typeface="Avenir Book" panose="02000503020000020003" pitchFamily="2" charset="0"/>
              </a:rPr>
              <a:t>CONTEXTE GÉNÉRAL : </a:t>
            </a:r>
          </a:p>
          <a:p>
            <a:endParaRPr lang="fr-FR" sz="1300" b="1" dirty="0">
              <a:solidFill>
                <a:srgbClr val="3A4952"/>
              </a:solidFill>
              <a:latin typeface="Avenir Book" panose="02000503020000020003" pitchFamily="2" charset="0"/>
            </a:endParaRPr>
          </a:p>
          <a:p>
            <a:r>
              <a:rPr lang="fr-FR" sz="1200" dirty="0">
                <a:solidFill>
                  <a:srgbClr val="3A4952"/>
                </a:solidFill>
                <a:latin typeface="Avenir Book" panose="02000503020000020003" pitchFamily="2" charset="0"/>
              </a:rPr>
              <a:t>Dans un environnement commercial en constante évolution, il est essentiel de professionnaliser son approche client et de perfectionner ses compétences en vente. Axée sur les techniques avancées de vente et la gestion efficace des objections, cette formation offre une opportunité unique d'optimiser les performances commerciales, d'accroître la satisfaction client et de stimuler la croissance des entreprises. Elle vise à équiper et à entraîner les participants avec les outils nécessaires pour exceller dans l'art de convaincre et maximiser leurs résultats commerciaux.</a:t>
            </a:r>
            <a:endParaRPr lang="fr-FR" sz="1300" dirty="0">
              <a:solidFill>
                <a:srgbClr val="3A4952"/>
              </a:solidFill>
              <a:latin typeface="Avenir Book" panose="02000503020000020003" pitchFamily="2" charset="0"/>
            </a:endParaRPr>
          </a:p>
          <a:p>
            <a:pPr marL="0" marR="0" lvl="0" indent="0" algn="l" rtl="0">
              <a:spcBef>
                <a:spcPts val="0"/>
              </a:spcBef>
              <a:spcAft>
                <a:spcPts val="0"/>
              </a:spcAft>
              <a:buNone/>
            </a:pPr>
            <a:endParaRPr lang="fr-FR" sz="1200" b="1" dirty="0">
              <a:solidFill>
                <a:srgbClr val="4A626E"/>
              </a:solidFill>
              <a:latin typeface="Avenir"/>
              <a:ea typeface="Avenir"/>
              <a:cs typeface="Avenir"/>
              <a:sym typeface="Avenir"/>
            </a:endParaRPr>
          </a:p>
          <a:p>
            <a:pPr marL="0" marR="0" lvl="0" indent="0" algn="l" rtl="0">
              <a:spcBef>
                <a:spcPts val="0"/>
              </a:spcBef>
              <a:spcAft>
                <a:spcPts val="0"/>
              </a:spcAft>
              <a:buNone/>
            </a:pPr>
            <a:r>
              <a:rPr lang="fr-FR" sz="1200" b="1" dirty="0">
                <a:solidFill>
                  <a:srgbClr val="4A626E"/>
                </a:solidFill>
                <a:latin typeface="Avenir"/>
                <a:ea typeface="Avenir"/>
                <a:cs typeface="Avenir"/>
                <a:sym typeface="Avenir"/>
              </a:rPr>
              <a:t>PUBLIC CONCERNÉ ET PRÉ REQUIS : </a:t>
            </a:r>
          </a:p>
          <a:p>
            <a:pPr marL="0" marR="0" lvl="0" indent="0" algn="l" rtl="0">
              <a:spcBef>
                <a:spcPts val="0"/>
              </a:spcBef>
              <a:spcAft>
                <a:spcPts val="0"/>
              </a:spcAft>
              <a:buNone/>
            </a:pPr>
            <a:endParaRPr lang="fr-FR" sz="1050" dirty="0"/>
          </a:p>
          <a:p>
            <a:r>
              <a:rPr lang="fr-FR" sz="1200" dirty="0">
                <a:solidFill>
                  <a:srgbClr val="4A626E"/>
                </a:solidFill>
                <a:effectLst/>
                <a:latin typeface="Avenir Book" panose="02000503020000020003" pitchFamily="2" charset="0"/>
                <a:ea typeface="Times New Roman" panose="02020603050405020304" pitchFamily="18" charset="0"/>
              </a:rPr>
              <a:t>Tout collaborateur de l’entreprise (aucun pré requis) pour non commerciaux et commerciaux débutants.</a:t>
            </a:r>
            <a:endParaRPr lang="fr-FR" sz="1200" dirty="0">
              <a:effectLst/>
              <a:latin typeface="Avenir Book" panose="02000503020000020003" pitchFamily="2" charset="0"/>
              <a:ea typeface="Times New Roman" panose="02020603050405020304" pitchFamily="18" charset="0"/>
            </a:endParaRPr>
          </a:p>
          <a:p>
            <a:endParaRPr lang="fr-FR" sz="1300" b="1" dirty="0">
              <a:solidFill>
                <a:srgbClr val="3A4952"/>
              </a:solidFill>
              <a:latin typeface="Avenir Book" panose="02000503020000020003" pitchFamily="2" charset="0"/>
            </a:endParaRPr>
          </a:p>
          <a:p>
            <a:pPr marL="171450" indent="-171450">
              <a:buFont typeface="Arial" panose="020B0604020202020204" pitchFamily="34" charset="0"/>
              <a:buChar char="•"/>
            </a:pPr>
            <a:endParaRPr lang="fr-FR" sz="1200" dirty="0">
              <a:solidFill>
                <a:srgbClr val="3A4952"/>
              </a:solidFill>
              <a:latin typeface="Avenir Book" panose="02000503020000020003" pitchFamily="2" charset="0"/>
            </a:endParaRPr>
          </a:p>
          <a:p>
            <a:pPr marL="0" marR="0" lvl="0" indent="0" algn="l" rtl="0">
              <a:spcBef>
                <a:spcPts val="0"/>
              </a:spcBef>
              <a:spcAft>
                <a:spcPts val="0"/>
              </a:spcAft>
              <a:buNone/>
            </a:pPr>
            <a:r>
              <a:rPr lang="fr-FR" sz="1200" b="1" dirty="0">
                <a:solidFill>
                  <a:srgbClr val="4A626E"/>
                </a:solidFill>
                <a:latin typeface="Avenir Book" panose="02000503020000020003" pitchFamily="2" charset="0"/>
                <a:ea typeface="Avenir"/>
                <a:cs typeface="Avenir"/>
                <a:sym typeface="Avenir"/>
              </a:rPr>
              <a:t>OBJECTIFS PÉDAGOGIQUES :</a:t>
            </a:r>
            <a:endParaRPr lang="fr-FR" sz="1050" dirty="0">
              <a:latin typeface="Avenir Book" panose="02000503020000020003" pitchFamily="2" charset="0"/>
            </a:endParaRPr>
          </a:p>
          <a:p>
            <a:endParaRPr lang="fr-FR" sz="1300" b="1" dirty="0">
              <a:solidFill>
                <a:srgbClr val="3A4952"/>
              </a:solidFill>
              <a:latin typeface="Avenir Book" panose="02000503020000020003" pitchFamily="2" charset="0"/>
            </a:endParaRPr>
          </a:p>
          <a:p>
            <a:pPr marL="342900" indent="-342900">
              <a:buFont typeface="Symbol" pitchFamily="2" charset="2"/>
              <a:buChar char=""/>
            </a:pPr>
            <a:r>
              <a:rPr lang="fr-FR" sz="1200" dirty="0">
                <a:solidFill>
                  <a:srgbClr val="4A626E"/>
                </a:solidFill>
                <a:latin typeface="Avenir Book" panose="02000503020000020003" pitchFamily="2" charset="0"/>
              </a:rPr>
              <a:t>Acquérir les techniques et les étapes de la vente</a:t>
            </a:r>
          </a:p>
          <a:p>
            <a:pPr marL="342900" lvl="0" indent="-342900">
              <a:buFont typeface="Symbol" pitchFamily="2" charset="2"/>
              <a:buChar char=""/>
            </a:pPr>
            <a:r>
              <a:rPr lang="fr-FR" sz="1200" dirty="0">
                <a:solidFill>
                  <a:srgbClr val="4A626E"/>
                </a:solidFill>
                <a:latin typeface="Avenir Book" panose="02000503020000020003" pitchFamily="2" charset="0"/>
              </a:rPr>
              <a:t>Maîtriser l'entretien de vente en vue d'établir des relations client de qualité.</a:t>
            </a:r>
          </a:p>
          <a:p>
            <a:pPr marL="342900" lvl="0" indent="-342900">
              <a:buFont typeface="Symbol" pitchFamily="2" charset="2"/>
              <a:buChar char=""/>
            </a:pPr>
            <a:r>
              <a:rPr lang="fr-FR" sz="1200" dirty="0">
                <a:solidFill>
                  <a:srgbClr val="4A626E"/>
                </a:solidFill>
                <a:latin typeface="Avenir Book" panose="02000503020000020003" pitchFamily="2" charset="0"/>
              </a:rPr>
              <a:t>Appréhender les objections pour les traiter efficacement</a:t>
            </a:r>
          </a:p>
          <a:p>
            <a:pPr marL="171450" indent="-171450">
              <a:buFont typeface="Arial" panose="020B0604020202020204" pitchFamily="34" charset="0"/>
              <a:buChar char="•"/>
            </a:pPr>
            <a:endParaRPr lang="fr-FR" sz="1200" dirty="0">
              <a:solidFill>
                <a:srgbClr val="4A626E"/>
              </a:solidFill>
              <a:latin typeface="Avenir Book" panose="02000503020000020003" pitchFamily="2" charset="0"/>
            </a:endParaRPr>
          </a:p>
          <a:p>
            <a:r>
              <a:rPr lang="fr-FR" sz="1200" b="1" dirty="0">
                <a:solidFill>
                  <a:srgbClr val="4A626E"/>
                </a:solidFill>
                <a:latin typeface="Avenir Book" panose="02000503020000020003" pitchFamily="2" charset="0"/>
                <a:ea typeface="Avenir"/>
                <a:cs typeface="Avenir"/>
                <a:sym typeface="Avenir"/>
              </a:rPr>
              <a:t>DURÉE </a:t>
            </a:r>
            <a:r>
              <a:rPr lang="fr-FR" sz="1200" dirty="0">
                <a:solidFill>
                  <a:srgbClr val="4A626E"/>
                </a:solidFill>
                <a:latin typeface="Avenir Book" panose="02000503020000020003" pitchFamily="2" charset="0"/>
                <a:ea typeface="Avenir"/>
                <a:cs typeface="Avenir"/>
                <a:sym typeface="Avenir"/>
              </a:rPr>
              <a:t>: </a:t>
            </a:r>
            <a:r>
              <a:rPr lang="fr-FR" sz="1200" dirty="0">
                <a:solidFill>
                  <a:srgbClr val="4A626E"/>
                </a:solidFill>
                <a:latin typeface="Avenir Book" panose="02000503020000020003" pitchFamily="2" charset="0"/>
              </a:rPr>
              <a:t>2 jours (14 heures) </a:t>
            </a:r>
            <a:r>
              <a:rPr lang="fr-FR" sz="1200" dirty="0">
                <a:solidFill>
                  <a:srgbClr val="4A626E"/>
                </a:solidFill>
                <a:latin typeface="Avenir Book" panose="02000503020000020003" pitchFamily="2" charset="0"/>
                <a:ea typeface="Avenir"/>
                <a:cs typeface="Avenir"/>
                <a:sym typeface="Avenir"/>
              </a:rPr>
              <a:t>– Formation intra-entreprise </a:t>
            </a:r>
            <a:r>
              <a:rPr lang="fr-FR" sz="1200" dirty="0">
                <a:solidFill>
                  <a:srgbClr val="4A626E"/>
                </a:solidFill>
                <a:latin typeface="Avenir Book" panose="02000503020000020003" pitchFamily="2" charset="0"/>
              </a:rPr>
              <a:t>– Formation individuelle. </a:t>
            </a:r>
          </a:p>
          <a:p>
            <a:pPr marL="0" marR="0" lvl="0" indent="0" algn="l" rtl="0">
              <a:spcBef>
                <a:spcPts val="0"/>
              </a:spcBef>
              <a:spcAft>
                <a:spcPts val="0"/>
              </a:spcAft>
              <a:buNone/>
            </a:pPr>
            <a:endParaRPr lang="fr-FR" sz="1200" dirty="0">
              <a:solidFill>
                <a:srgbClr val="4A626E"/>
              </a:solidFill>
              <a:latin typeface="Avenir Book" panose="02000503020000020003" pitchFamily="2" charset="0"/>
              <a:ea typeface="Avenir"/>
              <a:cs typeface="Avenir"/>
              <a:sym typeface="Avenir"/>
            </a:endParaRPr>
          </a:p>
          <a:p>
            <a:pPr marL="0" lvl="0" indent="0" algn="l" rtl="0">
              <a:spcBef>
                <a:spcPts val="0"/>
              </a:spcBef>
              <a:spcAft>
                <a:spcPts val="0"/>
              </a:spcAft>
              <a:buClr>
                <a:schemeClr val="dk1"/>
              </a:buClr>
              <a:buFont typeface="Arial"/>
              <a:buNone/>
            </a:pPr>
            <a:endParaRPr lang="fr-FR" sz="1200" dirty="0">
              <a:solidFill>
                <a:srgbClr val="4A626E"/>
              </a:solidFill>
              <a:latin typeface="Avenir Book" panose="02000503020000020003" pitchFamily="2" charset="0"/>
              <a:ea typeface="Avenir"/>
              <a:cs typeface="Avenir"/>
              <a:sym typeface="Avenir"/>
            </a:endParaRPr>
          </a:p>
          <a:p>
            <a:pPr marL="0" lvl="0" indent="0" algn="l" rtl="0">
              <a:spcBef>
                <a:spcPts val="0"/>
              </a:spcBef>
              <a:spcAft>
                <a:spcPts val="0"/>
              </a:spcAft>
              <a:buClr>
                <a:schemeClr val="dk1"/>
              </a:buClr>
              <a:buFont typeface="Arial"/>
              <a:buNone/>
            </a:pPr>
            <a:r>
              <a:rPr lang="fr-FR" sz="1300" b="1" dirty="0">
                <a:solidFill>
                  <a:srgbClr val="4A626E"/>
                </a:solidFill>
                <a:latin typeface="Avenir Book" panose="02000503020000020003" pitchFamily="2" charset="0"/>
                <a:ea typeface="Avenir"/>
                <a:cs typeface="Avenir"/>
                <a:sym typeface="Avenir"/>
              </a:rPr>
              <a:t>MOYENS PÉDAGOGIQUES ET D’ENCADREMENT :</a:t>
            </a:r>
          </a:p>
          <a:p>
            <a:endParaRPr lang="fr-FR" sz="1200" dirty="0">
              <a:solidFill>
                <a:srgbClr val="3A4952"/>
              </a:solidFill>
              <a:latin typeface="Avenir Book" panose="02000503020000020003" pitchFamily="2" charset="0"/>
            </a:endParaRPr>
          </a:p>
          <a:p>
            <a:r>
              <a:rPr lang="fr-FR" sz="1200" b="0" dirty="0">
                <a:solidFill>
                  <a:srgbClr val="3A4952"/>
                </a:solidFill>
                <a:effectLst/>
                <a:latin typeface="Avenir Book" panose="02000503020000020003" pitchFamily="2" charset="0"/>
                <a:ea typeface="Times New Roman" panose="02020603050405020304" pitchFamily="18" charset="0"/>
              </a:rPr>
              <a:t>La formation combine des modules théoriques (50%) structurés sur les 8 étapes de la vente avec une session pratique (50%) incluant des jeux de rôle, la création d'outils personnalisés, et des enregistrements audio ou vidéo des scénarios de vente. Le coaching individuel assure un diagnostic approfondi des performances, des ajustements en temps réel, et un accompagnement personnalisé pour optimiser la maîtrise de l'entretien de vente.</a:t>
            </a:r>
          </a:p>
          <a:p>
            <a:endParaRPr lang="fr-FR" sz="1200" dirty="0">
              <a:solidFill>
                <a:srgbClr val="3A4952"/>
              </a:solidFill>
              <a:latin typeface="Avenir Book" panose="02000503020000020003" pitchFamily="2" charset="0"/>
              <a:ea typeface="Times New Roman" panose="02020603050405020304" pitchFamily="18" charset="0"/>
            </a:endParaRPr>
          </a:p>
          <a:p>
            <a:r>
              <a:rPr lang="fr-FR" sz="1200" b="1" dirty="0">
                <a:solidFill>
                  <a:srgbClr val="4A626E"/>
                </a:solidFill>
                <a:latin typeface="Avenir Book" panose="02000503020000020003" pitchFamily="2" charset="0"/>
                <a:sym typeface="Avenir"/>
              </a:rPr>
              <a:t>EVALUATION :</a:t>
            </a:r>
          </a:p>
          <a:p>
            <a:endParaRPr lang="fr-FR" sz="1200" dirty="0">
              <a:solidFill>
                <a:srgbClr val="3A4952"/>
              </a:solidFill>
              <a:effectLst/>
              <a:latin typeface="Avenir Book" panose="02000503020000020003" pitchFamily="2" charset="0"/>
              <a:ea typeface="Times New Roman" panose="02020603050405020304" pitchFamily="18" charset="0"/>
            </a:endParaRPr>
          </a:p>
          <a:p>
            <a:pPr>
              <a:spcAft>
                <a:spcPts val="1125"/>
              </a:spcAft>
            </a:pPr>
            <a:r>
              <a:rPr lang="fr-FR" sz="1200" dirty="0">
                <a:solidFill>
                  <a:srgbClr val="4A626E"/>
                </a:solidFill>
                <a:effectLst/>
                <a:latin typeface="Avenir Book" panose="02000503020000020003" pitchFamily="2" charset="0"/>
                <a:ea typeface="Times New Roman" panose="02020603050405020304" pitchFamily="18" charset="0"/>
              </a:rPr>
              <a:t>Une évaluation de compétences acquises est réalisée en début et en fin de formation qui peut prendre différentes formes selon le contenu de la formation suivie : Tests d’évaluation des acquis, cas pratiques, mises en situation, questionnaire en ligne.</a:t>
            </a:r>
            <a:endParaRPr lang="fr-FR" sz="1200" dirty="0">
              <a:effectLst/>
              <a:latin typeface="Avenir Book" panose="02000503020000020003" pitchFamily="2" charset="0"/>
              <a:ea typeface="Times New Roman" panose="02020603050405020304" pitchFamily="18" charset="0"/>
            </a:endParaRPr>
          </a:p>
          <a:p>
            <a:pPr algn="l">
              <a:spcAft>
                <a:spcPts val="1125"/>
              </a:spcAft>
            </a:pPr>
            <a:r>
              <a:rPr lang="fr-FR" sz="1200" dirty="0">
                <a:solidFill>
                  <a:srgbClr val="4A626E"/>
                </a:solidFill>
                <a:effectLst/>
                <a:latin typeface="Avenir Book" panose="02000503020000020003" pitchFamily="2" charset="0"/>
                <a:ea typeface="Times New Roman" panose="02020603050405020304" pitchFamily="18" charset="0"/>
              </a:rPr>
              <a:t>Une évaluation de la satisfaction de chaque stagiaire est réalisée en ligne.</a:t>
            </a:r>
            <a:endParaRPr lang="fr-FR" sz="1200" dirty="0">
              <a:solidFill>
                <a:srgbClr val="3A4952"/>
              </a:solidFill>
              <a:latin typeface="Avenir Book" panose="02000503020000020003" pitchFamily="2" charset="0"/>
            </a:endParaRPr>
          </a:p>
          <a:p>
            <a:pPr marL="171450" indent="-171450">
              <a:buFont typeface="Arial" panose="020B0604020202020204" pitchFamily="34" charset="0"/>
              <a:buChar char="•"/>
            </a:pPr>
            <a:endParaRPr lang="fr-FR" sz="1200" dirty="0">
              <a:solidFill>
                <a:srgbClr val="3A4952"/>
              </a:solidFill>
              <a:latin typeface="Avenir Book" panose="02000503020000020003" pitchFamily="2" charset="0"/>
            </a:endParaRPr>
          </a:p>
        </p:txBody>
      </p:sp>
      <p:sp>
        <p:nvSpPr>
          <p:cNvPr id="4" name="Google Shape;90;p2">
            <a:extLst>
              <a:ext uri="{FF2B5EF4-FFF2-40B4-BE49-F238E27FC236}">
                <a16:creationId xmlns:a16="http://schemas.microsoft.com/office/drawing/2014/main" id="{874AAC73-79E5-5AB6-6428-F25E52207EFC}"/>
              </a:ext>
            </a:extLst>
          </p:cNvPr>
          <p:cNvSpPr txBox="1"/>
          <p:nvPr/>
        </p:nvSpPr>
        <p:spPr>
          <a:xfrm>
            <a:off x="1735809" y="611418"/>
            <a:ext cx="5122191" cy="400079"/>
          </a:xfrm>
          <a:prstGeom prst="rect">
            <a:avLst/>
          </a:prstGeom>
          <a:noFill/>
          <a:ln>
            <a:noFill/>
          </a:ln>
        </p:spPr>
        <p:txBody>
          <a:bodyPr spcFirstLastPara="1" wrap="square" lIns="91425" tIns="91425" rIns="91425" bIns="91425" anchor="t" anchorCtr="0">
            <a:spAutoFit/>
          </a:bodyPr>
          <a:lstStyle/>
          <a:p>
            <a:pPr algn="ctr"/>
            <a:r>
              <a:rPr lang="fr-FR" sz="1400" b="1" dirty="0">
                <a:solidFill>
                  <a:schemeClr val="bg2"/>
                </a:solidFill>
                <a:latin typeface="Avenir Book" panose="02000503020000020003" pitchFamily="2" charset="0"/>
                <a:ea typeface="Calibri" panose="020F0502020204030204" pitchFamily="34" charset="0"/>
                <a:cs typeface="Times New Roman" panose="02020603050405020304" pitchFamily="18" charset="0"/>
              </a:rPr>
              <a:t>T</a:t>
            </a:r>
            <a:r>
              <a:rPr lang="fr-FR" sz="1400" b="1" dirty="0">
                <a:solidFill>
                  <a:schemeClr val="bg2"/>
                </a:solidFill>
                <a:latin typeface="Avenir Book" panose="02000503020000020003" pitchFamily="2" charset="0"/>
                <a:cs typeface="Times New Roman" panose="02020603050405020304" pitchFamily="18" charset="0"/>
              </a:rPr>
              <a:t>ECHNIQUES DE VENTES ET GESTION DES OBJECTIONS </a:t>
            </a:r>
          </a:p>
        </p:txBody>
      </p:sp>
      <p:sp>
        <p:nvSpPr>
          <p:cNvPr id="3" name="Espace réservé du numéro de diapositive 2">
            <a:extLst>
              <a:ext uri="{FF2B5EF4-FFF2-40B4-BE49-F238E27FC236}">
                <a16:creationId xmlns:a16="http://schemas.microsoft.com/office/drawing/2014/main" id="{8F353E8C-BE22-ADBA-FD43-0D376DCA9E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18</a:t>
            </a:fld>
            <a:endParaRPr lang="fr-FR"/>
          </a:p>
        </p:txBody>
      </p:sp>
    </p:spTree>
    <p:extLst>
      <p:ext uri="{BB962C8B-B14F-4D97-AF65-F5344CB8AC3E}">
        <p14:creationId xmlns:p14="http://schemas.microsoft.com/office/powerpoint/2010/main" val="388172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AFD1E6-4604-6878-CDC2-82F5C8EEDF4B}"/>
              </a:ext>
            </a:extLst>
          </p:cNvPr>
          <p:cNvSpPr txBox="1"/>
          <p:nvPr/>
        </p:nvSpPr>
        <p:spPr>
          <a:xfrm>
            <a:off x="228600" y="1539240"/>
            <a:ext cx="6400800" cy="7325082"/>
          </a:xfrm>
          <a:prstGeom prst="rect">
            <a:avLst/>
          </a:prstGeom>
          <a:noFill/>
        </p:spPr>
        <p:txBody>
          <a:bodyPr wrap="square" rtlCol="0">
            <a:spAutoFit/>
          </a:bodyPr>
          <a:lstStyle/>
          <a:p>
            <a:r>
              <a:rPr lang="fr-FR" sz="1400" b="1" dirty="0">
                <a:solidFill>
                  <a:srgbClr val="3A4952"/>
                </a:solidFill>
                <a:latin typeface="Avenir Book" panose="02000503020000020003" pitchFamily="2" charset="0"/>
              </a:rPr>
              <a:t>CONTENU : </a:t>
            </a:r>
          </a:p>
          <a:p>
            <a:endParaRPr lang="fr-FR" sz="1200" dirty="0">
              <a:solidFill>
                <a:srgbClr val="3A4952"/>
              </a:solidFill>
              <a:latin typeface="Avenir Book" panose="02000503020000020003" pitchFamily="2" charset="0"/>
            </a:endParaRPr>
          </a:p>
          <a:p>
            <a:pPr marL="342900" lvl="0" indent="-342900">
              <a:buFont typeface="Symbol" pitchFamily="2" charset="2"/>
              <a:buChar char=""/>
            </a:pPr>
            <a:r>
              <a:rPr lang="fr-FR" sz="1200" i="1" dirty="0">
                <a:solidFill>
                  <a:srgbClr val="3A4952"/>
                </a:solidFill>
                <a:effectLst/>
                <a:latin typeface="Avenir Book" panose="02000503020000020003" pitchFamily="2" charset="0"/>
                <a:ea typeface="Times New Roman" panose="02020603050405020304" pitchFamily="18" charset="0"/>
              </a:rPr>
              <a:t>Première Journée (7 h) - Module Méthode : Les 8 étapes d'une bonne vente</a:t>
            </a:r>
            <a:endParaRPr lang="fr-FR" sz="1200" dirty="0">
              <a:solidFill>
                <a:srgbClr val="3A4952"/>
              </a:solidFill>
              <a:effectLst/>
              <a:latin typeface="Avenir Book" panose="02000503020000020003" pitchFamily="2" charset="0"/>
              <a:ea typeface="Times New Roman" panose="02020603050405020304" pitchFamily="18" charset="0"/>
            </a:endParaRPr>
          </a:p>
          <a:p>
            <a:r>
              <a:rPr lang="fr-FR" sz="1200" dirty="0">
                <a:solidFill>
                  <a:srgbClr val="3A4952"/>
                </a:solidFill>
                <a:effectLst/>
                <a:latin typeface="Avenir Book" panose="02000503020000020003" pitchFamily="2" charset="0"/>
                <a:ea typeface="Times New Roman" panose="02020603050405020304" pitchFamily="18" charset="0"/>
              </a:rPr>
              <a:t> </a:t>
            </a:r>
          </a:p>
          <a:p>
            <a:pPr marL="342900" lvl="0" indent="-342900">
              <a:buFont typeface="+mj-lt"/>
              <a:buAutoNum type="arabicPeriod"/>
            </a:pPr>
            <a:r>
              <a:rPr lang="fr-FR" sz="1200" dirty="0">
                <a:solidFill>
                  <a:srgbClr val="3A4952"/>
                </a:solidFill>
                <a:effectLst/>
                <a:latin typeface="Avenir Book" panose="02000503020000020003" pitchFamily="2" charset="0"/>
                <a:ea typeface="Times New Roman" panose="02020603050405020304" pitchFamily="18" charset="0"/>
              </a:rPr>
              <a:t>Réussir l’accueil client</a:t>
            </a:r>
          </a:p>
          <a:p>
            <a:pPr marL="342900" lvl="0" indent="-342900">
              <a:buFont typeface="+mj-lt"/>
              <a:buAutoNum type="arabicPeriod"/>
            </a:pPr>
            <a:r>
              <a:rPr lang="fr-FR" sz="1200" dirty="0">
                <a:solidFill>
                  <a:srgbClr val="3A4952"/>
                </a:solidFill>
                <a:latin typeface="Avenir Book" panose="02000503020000020003" pitchFamily="2" charset="0"/>
                <a:ea typeface="Times New Roman" panose="02020603050405020304" pitchFamily="18" charset="0"/>
              </a:rPr>
              <a:t>D</a:t>
            </a:r>
            <a:r>
              <a:rPr lang="fr-FR" sz="1200" dirty="0">
                <a:solidFill>
                  <a:srgbClr val="3A4952"/>
                </a:solidFill>
                <a:effectLst/>
                <a:latin typeface="Avenir Book" panose="02000503020000020003" pitchFamily="2" charset="0"/>
                <a:ea typeface="Times New Roman" panose="02020603050405020304" pitchFamily="18" charset="0"/>
              </a:rPr>
              <a:t>écouvrir le client et ses besoins</a:t>
            </a:r>
          </a:p>
          <a:p>
            <a:pPr marL="342900" lvl="0" indent="-342900">
              <a:buFont typeface="+mj-lt"/>
              <a:buAutoNum type="arabicPeriod"/>
            </a:pPr>
            <a:r>
              <a:rPr lang="fr-FR" sz="1200" dirty="0">
                <a:solidFill>
                  <a:srgbClr val="3A4952"/>
                </a:solidFill>
                <a:latin typeface="Avenir Book" panose="02000503020000020003" pitchFamily="2" charset="0"/>
                <a:ea typeface="Times New Roman" panose="02020603050405020304" pitchFamily="18" charset="0"/>
              </a:rPr>
              <a:t>R</a:t>
            </a:r>
            <a:r>
              <a:rPr lang="fr-FR" sz="1200" dirty="0">
                <a:solidFill>
                  <a:srgbClr val="3A4952"/>
                </a:solidFill>
                <a:effectLst/>
                <a:latin typeface="Avenir Book" panose="02000503020000020003" pitchFamily="2" charset="0"/>
                <a:ea typeface="Times New Roman" panose="02020603050405020304" pitchFamily="18" charset="0"/>
              </a:rPr>
              <a:t>eformuler les attentes</a:t>
            </a:r>
          </a:p>
          <a:p>
            <a:pPr marL="342900" lvl="0" indent="-342900">
              <a:buFont typeface="+mj-lt"/>
              <a:buAutoNum type="arabicPeriod"/>
            </a:pPr>
            <a:r>
              <a:rPr lang="fr-FR" sz="1200" dirty="0">
                <a:solidFill>
                  <a:srgbClr val="3A4952"/>
                </a:solidFill>
                <a:latin typeface="Avenir Book" panose="02000503020000020003" pitchFamily="2" charset="0"/>
                <a:ea typeface="Times New Roman" panose="02020603050405020304" pitchFamily="18" charset="0"/>
              </a:rPr>
              <a:t>Proposer et</a:t>
            </a:r>
            <a:r>
              <a:rPr lang="fr-FR" sz="1200" dirty="0">
                <a:solidFill>
                  <a:srgbClr val="3A4952"/>
                </a:solidFill>
                <a:effectLst/>
                <a:latin typeface="Avenir Book" panose="02000503020000020003" pitchFamily="2" charset="0"/>
                <a:ea typeface="Times New Roman" panose="02020603050405020304" pitchFamily="18" charset="0"/>
              </a:rPr>
              <a:t> positionner son offre</a:t>
            </a:r>
          </a:p>
          <a:p>
            <a:pPr marL="342900" lvl="0" indent="-342900">
              <a:buFont typeface="+mj-lt"/>
              <a:buAutoNum type="arabicPeriod"/>
            </a:pPr>
            <a:r>
              <a:rPr lang="fr-FR" sz="1200" dirty="0">
                <a:solidFill>
                  <a:srgbClr val="3A4952"/>
                </a:solidFill>
                <a:effectLst/>
                <a:latin typeface="Avenir Book" panose="02000503020000020003" pitchFamily="2" charset="0"/>
                <a:ea typeface="Times New Roman" panose="02020603050405020304" pitchFamily="18" charset="0"/>
              </a:rPr>
              <a:t>Construire une bonne argumentation</a:t>
            </a:r>
          </a:p>
          <a:p>
            <a:pPr marL="342900" lvl="0" indent="-342900">
              <a:buFont typeface="+mj-lt"/>
              <a:buAutoNum type="arabicPeriod"/>
            </a:pPr>
            <a:r>
              <a:rPr lang="fr-FR" sz="1200" dirty="0">
                <a:solidFill>
                  <a:srgbClr val="3A4952"/>
                </a:solidFill>
                <a:effectLst/>
                <a:latin typeface="Avenir Book" panose="02000503020000020003" pitchFamily="2" charset="0"/>
                <a:ea typeface="Times New Roman" panose="02020603050405020304" pitchFamily="18" charset="0"/>
              </a:rPr>
              <a:t>Traiter les objections</a:t>
            </a:r>
          </a:p>
          <a:p>
            <a:pPr marL="342900" lvl="0" indent="-342900">
              <a:buFont typeface="+mj-lt"/>
              <a:buAutoNum type="arabicPeriod"/>
            </a:pPr>
            <a:r>
              <a:rPr lang="fr-FR" sz="1200" dirty="0">
                <a:solidFill>
                  <a:srgbClr val="3A4952"/>
                </a:solidFill>
                <a:effectLst/>
                <a:latin typeface="Avenir Book" panose="02000503020000020003" pitchFamily="2" charset="0"/>
                <a:ea typeface="Times New Roman" panose="02020603050405020304" pitchFamily="18" charset="0"/>
              </a:rPr>
              <a:t>Aider à la décision</a:t>
            </a:r>
          </a:p>
          <a:p>
            <a:pPr marL="342900" lvl="0" indent="-342900">
              <a:buFont typeface="+mj-lt"/>
              <a:buAutoNum type="arabicPeriod"/>
            </a:pPr>
            <a:r>
              <a:rPr lang="fr-FR" sz="1200" dirty="0">
                <a:solidFill>
                  <a:srgbClr val="3A4952"/>
                </a:solidFill>
                <a:effectLst/>
                <a:latin typeface="Avenir Book" panose="02000503020000020003" pitchFamily="2" charset="0"/>
                <a:ea typeface="Times New Roman" panose="02020603050405020304" pitchFamily="18" charset="0"/>
              </a:rPr>
              <a:t>Bien conclure sa vente</a:t>
            </a:r>
          </a:p>
          <a:p>
            <a:r>
              <a:rPr lang="fr-FR" sz="1200" dirty="0">
                <a:solidFill>
                  <a:srgbClr val="3A4952"/>
                </a:solidFill>
                <a:effectLst/>
                <a:latin typeface="Avenir Book" panose="02000503020000020003" pitchFamily="2" charset="0"/>
                <a:ea typeface="Times New Roman" panose="02020603050405020304" pitchFamily="18" charset="0"/>
              </a:rPr>
              <a:t> </a:t>
            </a:r>
          </a:p>
          <a:p>
            <a:pPr marL="342900" lvl="0" indent="-342900">
              <a:buFont typeface="Symbol" pitchFamily="2" charset="2"/>
              <a:buChar char=""/>
            </a:pPr>
            <a:r>
              <a:rPr lang="fr-FR" sz="1200" i="1" dirty="0">
                <a:solidFill>
                  <a:srgbClr val="3A4952"/>
                </a:solidFill>
                <a:effectLst/>
                <a:latin typeface="Avenir Book" panose="02000503020000020003" pitchFamily="2" charset="0"/>
                <a:ea typeface="Times New Roman" panose="02020603050405020304" pitchFamily="18" charset="0"/>
              </a:rPr>
              <a:t>Deuxième Journée (7 h)</a:t>
            </a:r>
            <a:endParaRPr lang="fr-FR" sz="1200" dirty="0">
              <a:solidFill>
                <a:srgbClr val="3A4952"/>
              </a:solidFill>
              <a:effectLst/>
              <a:latin typeface="Avenir Book" panose="02000503020000020003" pitchFamily="2" charset="0"/>
              <a:ea typeface="Times New Roman" panose="02020603050405020304" pitchFamily="18" charset="0"/>
            </a:endParaRPr>
          </a:p>
          <a:p>
            <a:pPr marL="457200"/>
            <a:r>
              <a:rPr lang="fr-FR" sz="1200" i="1" dirty="0">
                <a:solidFill>
                  <a:srgbClr val="3A4952"/>
                </a:solidFill>
                <a:effectLst/>
                <a:latin typeface="Avenir Book" panose="02000503020000020003" pitchFamily="2" charset="0"/>
                <a:ea typeface="Times New Roman" panose="02020603050405020304" pitchFamily="18" charset="0"/>
              </a:rPr>
              <a:t> </a:t>
            </a:r>
            <a:endParaRPr lang="fr-FR" sz="1200" dirty="0">
              <a:solidFill>
                <a:srgbClr val="3A4952"/>
              </a:solidFill>
              <a:effectLst/>
              <a:latin typeface="Avenir Book" panose="02000503020000020003" pitchFamily="2" charset="0"/>
              <a:ea typeface="Times New Roman" panose="02020603050405020304" pitchFamily="18" charset="0"/>
            </a:endParaRPr>
          </a:p>
          <a:p>
            <a:r>
              <a:rPr lang="fr-FR" sz="1200" b="1" dirty="0">
                <a:solidFill>
                  <a:srgbClr val="3A4952"/>
                </a:solidFill>
                <a:effectLst/>
                <a:latin typeface="Avenir Book" panose="02000503020000020003" pitchFamily="2" charset="0"/>
                <a:ea typeface="Times New Roman" panose="02020603050405020304" pitchFamily="18" charset="0"/>
              </a:rPr>
              <a:t>Session pratique (3h)</a:t>
            </a:r>
            <a:endParaRPr lang="fr-FR" sz="1200" dirty="0">
              <a:solidFill>
                <a:srgbClr val="3A4952"/>
              </a:solidFill>
              <a:effectLst/>
              <a:latin typeface="Avenir Book" panose="02000503020000020003" pitchFamily="2" charset="0"/>
              <a:ea typeface="Times New Roman" panose="02020603050405020304" pitchFamily="18" charset="0"/>
            </a:endParaRPr>
          </a:p>
          <a:p>
            <a:r>
              <a:rPr lang="fr-FR" sz="1200" dirty="0">
                <a:solidFill>
                  <a:srgbClr val="3A4952"/>
                </a:solidFill>
                <a:effectLst/>
                <a:latin typeface="Avenir Book" panose="02000503020000020003" pitchFamily="2" charset="0"/>
                <a:ea typeface="Times New Roman" panose="02020603050405020304" pitchFamily="18" charset="0"/>
              </a:rPr>
              <a:t> </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Mise en situation : Jeux de rôle vendeur – prospect – client</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Conception d'outils et scénarios d'appels ou de rendez-vous</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Enregistrement audio ou vidéo des scenarios de vente</a:t>
            </a:r>
          </a:p>
          <a:p>
            <a:r>
              <a:rPr lang="fr-FR" sz="1200" dirty="0">
                <a:solidFill>
                  <a:srgbClr val="3A4952"/>
                </a:solidFill>
                <a:effectLst/>
                <a:latin typeface="Avenir Book" panose="02000503020000020003" pitchFamily="2" charset="0"/>
                <a:ea typeface="Times New Roman" panose="02020603050405020304" pitchFamily="18" charset="0"/>
              </a:rPr>
              <a:t> </a:t>
            </a:r>
          </a:p>
          <a:p>
            <a:r>
              <a:rPr lang="fr-FR" sz="1200" b="1" dirty="0">
                <a:solidFill>
                  <a:srgbClr val="3A4952"/>
                </a:solidFill>
                <a:effectLst/>
                <a:latin typeface="Avenir Book" panose="02000503020000020003" pitchFamily="2" charset="0"/>
                <a:ea typeface="Times New Roman" panose="02020603050405020304" pitchFamily="18" charset="0"/>
              </a:rPr>
              <a:t>Coaching individuel (4h)</a:t>
            </a:r>
            <a:endParaRPr lang="fr-FR" sz="1200" dirty="0">
              <a:solidFill>
                <a:srgbClr val="3A4952"/>
              </a:solidFill>
              <a:effectLst/>
              <a:latin typeface="Avenir Book" panose="02000503020000020003" pitchFamily="2" charset="0"/>
              <a:ea typeface="Times New Roman" panose="02020603050405020304" pitchFamily="18" charset="0"/>
            </a:endParaRPr>
          </a:p>
          <a:p>
            <a:r>
              <a:rPr lang="fr-FR" sz="1200" dirty="0">
                <a:solidFill>
                  <a:srgbClr val="3A4952"/>
                </a:solidFill>
                <a:effectLst/>
                <a:latin typeface="Avenir Book" panose="02000503020000020003" pitchFamily="2" charset="0"/>
                <a:ea typeface="Times New Roman" panose="02020603050405020304" pitchFamily="18" charset="0"/>
              </a:rPr>
              <a:t> </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Diagnostic à chaud des enregistrements des scenarios de ventes</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Ajustement et correction de la méthode</a:t>
            </a:r>
          </a:p>
          <a:p>
            <a:pPr marL="342900" lvl="0" indent="-342900">
              <a:buFont typeface="Symbol" pitchFamily="2" charset="2"/>
              <a:buChar char=""/>
            </a:pPr>
            <a:r>
              <a:rPr lang="fr-FR" sz="1200" dirty="0" err="1">
                <a:solidFill>
                  <a:srgbClr val="3A4952"/>
                </a:solidFill>
                <a:effectLst/>
                <a:latin typeface="Avenir Book" panose="02000503020000020003" pitchFamily="2" charset="0"/>
                <a:ea typeface="Times New Roman" panose="02020603050405020304" pitchFamily="18" charset="0"/>
              </a:rPr>
              <a:t>Co-conception</a:t>
            </a:r>
            <a:r>
              <a:rPr lang="fr-FR" sz="1200" dirty="0">
                <a:solidFill>
                  <a:srgbClr val="3A4952"/>
                </a:solidFill>
                <a:effectLst/>
                <a:latin typeface="Avenir Book" panose="02000503020000020003" pitchFamily="2" charset="0"/>
                <a:ea typeface="Times New Roman" panose="02020603050405020304" pitchFamily="18" charset="0"/>
              </a:rPr>
              <a:t> de l’argumentation</a:t>
            </a:r>
          </a:p>
          <a:p>
            <a:pPr marL="342900" lvl="0" indent="-342900">
              <a:buFont typeface="Symbol" pitchFamily="2" charset="2"/>
              <a:buChar char=""/>
            </a:pPr>
            <a:r>
              <a:rPr lang="fr-FR" sz="1200" dirty="0">
                <a:solidFill>
                  <a:srgbClr val="3A4952"/>
                </a:solidFill>
                <a:effectLst/>
                <a:latin typeface="Avenir Book" panose="02000503020000020003" pitchFamily="2" charset="0"/>
                <a:ea typeface="Times New Roman" panose="02020603050405020304" pitchFamily="18" charset="0"/>
              </a:rPr>
              <a:t>Training sur la gestion des objections</a:t>
            </a:r>
            <a:endParaRPr lang="fr-FR" sz="1800" dirty="0">
              <a:effectLst/>
              <a:latin typeface="Times New Roman" panose="02020603050405020304" pitchFamily="18" charset="0"/>
              <a:ea typeface="Times New Roman" panose="02020603050405020304" pitchFamily="18" charset="0"/>
            </a:endParaRPr>
          </a:p>
          <a:p>
            <a:pPr marL="171450" indent="-171450">
              <a:buFont typeface="Wingdings" pitchFamily="2" charset="2"/>
              <a:buChar char="à"/>
            </a:pPr>
            <a:endParaRPr lang="fr-FR" sz="1200" b="1" dirty="0">
              <a:solidFill>
                <a:srgbClr val="3A4952"/>
              </a:solidFill>
              <a:latin typeface="Avenir Book" panose="02000503020000020003" pitchFamily="2" charset="0"/>
            </a:endParaRPr>
          </a:p>
          <a:p>
            <a:r>
              <a:rPr lang="fr-FR" sz="1200" b="1" dirty="0">
                <a:solidFill>
                  <a:srgbClr val="3A4952"/>
                </a:solidFill>
                <a:latin typeface="Avenir Book" panose="02000503020000020003" pitchFamily="2" charset="0"/>
              </a:rPr>
              <a:t>MÉTHODES PÉDAGOGIQUES : </a:t>
            </a:r>
          </a:p>
          <a:p>
            <a:endParaRPr lang="fr-FR" sz="1200" dirty="0">
              <a:solidFill>
                <a:srgbClr val="3A4952"/>
              </a:solidFill>
              <a:latin typeface="Avenir Book" panose="02000503020000020003" pitchFamily="2" charset="0"/>
            </a:endParaRPr>
          </a:p>
          <a:p>
            <a:pPr marL="171450" indent="-171450">
              <a:buFont typeface="Arial" panose="020B0604020202020204" pitchFamily="34" charset="0"/>
              <a:buChar char="•"/>
            </a:pPr>
            <a:r>
              <a:rPr lang="fr-FR" sz="1200" dirty="0">
                <a:solidFill>
                  <a:srgbClr val="3A4952"/>
                </a:solidFill>
                <a:latin typeface="Avenir Book" panose="02000503020000020003" pitchFamily="2" charset="0"/>
              </a:rPr>
              <a:t>Apports théoriques et prise de conscience collective et individuelle (50%) + exercices</a:t>
            </a:r>
          </a:p>
          <a:p>
            <a:r>
              <a:rPr lang="fr-FR" sz="1200" dirty="0">
                <a:solidFill>
                  <a:srgbClr val="3A4952"/>
                </a:solidFill>
                <a:latin typeface="Avenir Book" panose="02000503020000020003" pitchFamily="2" charset="0"/>
              </a:rPr>
              <a:t>pratiques et mises en situations (50%).</a:t>
            </a:r>
          </a:p>
          <a:p>
            <a:endParaRPr lang="fr-FR" sz="1200" dirty="0">
              <a:solidFill>
                <a:srgbClr val="3A4952"/>
              </a:solidFill>
              <a:latin typeface="Avenir Book" panose="02000503020000020003" pitchFamily="2" charset="0"/>
            </a:endParaRPr>
          </a:p>
          <a:p>
            <a:pPr marL="171450" indent="-171450">
              <a:buFont typeface="Arial" panose="020B0604020202020204" pitchFamily="34" charset="0"/>
              <a:buChar char="•"/>
            </a:pPr>
            <a:r>
              <a:rPr lang="fr-FR" sz="1200" dirty="0">
                <a:solidFill>
                  <a:srgbClr val="3A4952"/>
                </a:solidFill>
                <a:latin typeface="Avenir Book" panose="02000503020000020003" pitchFamily="2" charset="0"/>
              </a:rPr>
              <a:t>Méthode pédagogique participative et bienveillante afin de favoriser le dialogue et les</a:t>
            </a:r>
          </a:p>
          <a:p>
            <a:r>
              <a:rPr lang="fr-FR" sz="1200" dirty="0">
                <a:solidFill>
                  <a:srgbClr val="3A4952"/>
                </a:solidFill>
                <a:latin typeface="Avenir Book" panose="02000503020000020003" pitchFamily="2" charset="0"/>
              </a:rPr>
              <a:t>échanges entre les participants.</a:t>
            </a:r>
          </a:p>
          <a:p>
            <a:endParaRPr lang="fr-FR" sz="1200" dirty="0">
              <a:solidFill>
                <a:srgbClr val="3A4952"/>
              </a:solidFill>
              <a:latin typeface="Avenir Book" panose="02000503020000020003" pitchFamily="2" charset="0"/>
            </a:endParaRPr>
          </a:p>
          <a:p>
            <a:endParaRPr lang="fr-FR" sz="1200" dirty="0">
              <a:solidFill>
                <a:srgbClr val="3A4952"/>
              </a:solidFill>
              <a:latin typeface="Avenir Book" panose="02000503020000020003" pitchFamily="2" charset="0"/>
            </a:endParaRPr>
          </a:p>
          <a:p>
            <a:pPr marL="171450" indent="-171450">
              <a:buFont typeface="Wingdings" pitchFamily="2" charset="2"/>
              <a:buChar char="à"/>
            </a:pPr>
            <a:endParaRPr lang="fr-FR" sz="1200" dirty="0">
              <a:solidFill>
                <a:srgbClr val="3A4952"/>
              </a:solidFill>
              <a:latin typeface="Avenir Book" panose="02000503020000020003" pitchFamily="2" charset="0"/>
            </a:endParaRPr>
          </a:p>
        </p:txBody>
      </p:sp>
      <p:sp>
        <p:nvSpPr>
          <p:cNvPr id="2" name="Espace réservé du numéro de diapositive 1">
            <a:extLst>
              <a:ext uri="{FF2B5EF4-FFF2-40B4-BE49-F238E27FC236}">
                <a16:creationId xmlns:a16="http://schemas.microsoft.com/office/drawing/2014/main" id="{8E4C303E-2C7E-9BA8-AEB1-2FAB1A464D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19</a:t>
            </a:fld>
            <a:endParaRPr lang="fr-FR"/>
          </a:p>
        </p:txBody>
      </p:sp>
    </p:spTree>
    <p:extLst>
      <p:ext uri="{BB962C8B-B14F-4D97-AF65-F5344CB8AC3E}">
        <p14:creationId xmlns:p14="http://schemas.microsoft.com/office/powerpoint/2010/main" val="82918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9"/>
        <p:cNvGrpSpPr/>
        <p:nvPr/>
      </p:nvGrpSpPr>
      <p:grpSpPr>
        <a:xfrm>
          <a:off x="0" y="0"/>
          <a:ext cx="0" cy="0"/>
          <a:chOff x="0" y="0"/>
          <a:chExt cx="0" cy="0"/>
        </a:xfrm>
      </p:grpSpPr>
      <p:sp>
        <p:nvSpPr>
          <p:cNvPr id="8" name="Titre 7">
            <a:extLst>
              <a:ext uri="{FF2B5EF4-FFF2-40B4-BE49-F238E27FC236}">
                <a16:creationId xmlns:a16="http://schemas.microsoft.com/office/drawing/2014/main" id="{6082D2B4-A763-CF25-17FC-9ACF61C8C7FF}"/>
              </a:ext>
            </a:extLst>
          </p:cNvPr>
          <p:cNvSpPr>
            <a:spLocks noGrp="1"/>
          </p:cNvSpPr>
          <p:nvPr>
            <p:ph type="title"/>
          </p:nvPr>
        </p:nvSpPr>
        <p:spPr>
          <a:xfrm>
            <a:off x="1928553" y="527405"/>
            <a:ext cx="4457960" cy="586500"/>
          </a:xfrm>
        </p:spPr>
        <p:txBody>
          <a:bodyPr>
            <a:normAutofit fontScale="90000"/>
          </a:bodyPr>
          <a:lstStyle/>
          <a:p>
            <a:r>
              <a:rPr lang="fr-FR" b="0" i="0" u="none" strike="noStrike" dirty="0">
                <a:solidFill>
                  <a:srgbClr val="374151"/>
                </a:solidFill>
                <a:effectLst/>
                <a:latin typeface="Avenir Book" panose="02000503020000020003" pitchFamily="2" charset="0"/>
              </a:rPr>
              <a:t>Catalogue de Formation</a:t>
            </a:r>
            <a:endParaRPr lang="fr-FR" dirty="0">
              <a:latin typeface="Avenir Book" panose="02000503020000020003" pitchFamily="2" charset="0"/>
            </a:endParaRPr>
          </a:p>
        </p:txBody>
      </p:sp>
      <p:sp>
        <p:nvSpPr>
          <p:cNvPr id="9" name="Espace réservé du texte 8">
            <a:extLst>
              <a:ext uri="{FF2B5EF4-FFF2-40B4-BE49-F238E27FC236}">
                <a16:creationId xmlns:a16="http://schemas.microsoft.com/office/drawing/2014/main" id="{D8BE20A6-FA54-5E7C-DEA8-1E523D0B337F}"/>
              </a:ext>
            </a:extLst>
          </p:cNvPr>
          <p:cNvSpPr>
            <a:spLocks noGrp="1"/>
          </p:cNvSpPr>
          <p:nvPr>
            <p:ph type="body" idx="1"/>
          </p:nvPr>
        </p:nvSpPr>
        <p:spPr>
          <a:xfrm>
            <a:off x="471489" y="1313411"/>
            <a:ext cx="5915024" cy="8166765"/>
          </a:xfrm>
        </p:spPr>
        <p:txBody>
          <a:bodyPr>
            <a:noAutofit/>
          </a:bodyPr>
          <a:lstStyle/>
          <a:p>
            <a:pPr marL="114300" indent="0" algn="ctr">
              <a:buNone/>
            </a:pPr>
            <a:r>
              <a:rPr lang="fr-FR" sz="1200" b="1" dirty="0">
                <a:solidFill>
                  <a:schemeClr val="bg2"/>
                </a:solidFill>
                <a:latin typeface="Avenir Book" panose="02000503020000020003" pitchFamily="2" charset="0"/>
              </a:rPr>
              <a:t>"Développez vos savoir-faire avec Talents &amp; Formations"</a:t>
            </a:r>
          </a:p>
          <a:p>
            <a:pPr marL="114300" indent="0">
              <a:buNone/>
            </a:pPr>
            <a:endParaRPr lang="fr-FR" sz="500" dirty="0">
              <a:latin typeface="Avenir Book" panose="02000503020000020003" pitchFamily="2" charset="0"/>
            </a:endParaRPr>
          </a:p>
          <a:p>
            <a:pPr marL="114300" indent="0" algn="just">
              <a:buNone/>
            </a:pPr>
            <a:r>
              <a:rPr lang="fr-FR" sz="1200" dirty="0">
                <a:solidFill>
                  <a:schemeClr val="bg2"/>
                </a:solidFill>
                <a:latin typeface="Avenir Book" panose="02000503020000020003" pitchFamily="2" charset="0"/>
              </a:rPr>
              <a:t>Bienvenue dans le catalogue de formation de Talents &amp; Formations, votre partenaire de confiance pour l'amélioration de vos compétences professionnelles. Nous sommes fiers de vous présenter une gamme complète de formation de haute qualité, conçues pour répondre aux besoins de développement professionnel de votre entreprise. Que vous soyez un professionnel en quête de perfectionnement ou une entreprise souhaitant renforcer les compétences de votre équipe, notre offre de formations saura répondre à vos attentes.</a:t>
            </a:r>
          </a:p>
          <a:p>
            <a:pPr marL="114300" indent="0" algn="just">
              <a:buNone/>
            </a:pPr>
            <a:r>
              <a:rPr lang="fr-FR" sz="1200" dirty="0">
                <a:solidFill>
                  <a:schemeClr val="bg2"/>
                </a:solidFill>
                <a:latin typeface="Avenir Book" panose="02000503020000020003" pitchFamily="2" charset="0"/>
              </a:rPr>
              <a:t>Veuillez consulter le tableau ci-dessous pour découvrir nos différentes formations et leurs tarifs. Nous avons soigneusement sélectionné ces thèmes pour leur pertinence et leur capacité à vous aider à atteindre vos objectifs professionnels.</a:t>
            </a:r>
          </a:p>
          <a:p>
            <a:pPr marL="114300" indent="0" algn="just">
              <a:buNone/>
            </a:pPr>
            <a:endParaRPr lang="fr-FR" sz="1200" dirty="0">
              <a:solidFill>
                <a:schemeClr val="bg2"/>
              </a:solidFill>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buNone/>
            </a:pPr>
            <a:endParaRPr lang="fr-FR" sz="1200" dirty="0">
              <a:latin typeface="Avenir Book" panose="02000503020000020003" pitchFamily="2" charset="0"/>
            </a:endParaRPr>
          </a:p>
          <a:p>
            <a:pPr marL="114300" indent="0" algn="just">
              <a:buNone/>
            </a:pPr>
            <a:endParaRPr lang="fr-FR" sz="1200" b="1" dirty="0">
              <a:solidFill>
                <a:schemeClr val="bg2"/>
              </a:solidFill>
              <a:latin typeface="Avenir Book" panose="02000503020000020003" pitchFamily="2" charset="0"/>
            </a:endParaRPr>
          </a:p>
          <a:p>
            <a:pPr marL="0" indent="0" algn="just">
              <a:spcBef>
                <a:spcPts val="0"/>
              </a:spcBef>
              <a:buNone/>
            </a:pPr>
            <a:endParaRPr lang="fr-FR" sz="1200" b="1" dirty="0">
              <a:solidFill>
                <a:schemeClr val="bg2"/>
              </a:solidFill>
              <a:latin typeface="Avenir Book" panose="02000503020000020003" pitchFamily="2" charset="0"/>
            </a:endParaRPr>
          </a:p>
          <a:p>
            <a:pPr marL="0" indent="0" algn="just">
              <a:spcBef>
                <a:spcPts val="0"/>
              </a:spcBef>
              <a:buNone/>
            </a:pPr>
            <a:endParaRPr lang="fr-FR" sz="1200" b="1" dirty="0">
              <a:solidFill>
                <a:schemeClr val="bg2"/>
              </a:solidFill>
              <a:latin typeface="Avenir Book" panose="02000503020000020003" pitchFamily="2" charset="0"/>
            </a:endParaRPr>
          </a:p>
          <a:p>
            <a:pPr marL="0" indent="0" algn="just">
              <a:spcBef>
                <a:spcPts val="0"/>
              </a:spcBef>
              <a:buNone/>
            </a:pPr>
            <a:endParaRPr lang="fr-FR" sz="1200" b="1" dirty="0">
              <a:solidFill>
                <a:schemeClr val="bg2"/>
              </a:solidFill>
              <a:latin typeface="Avenir Book" panose="02000503020000020003" pitchFamily="2" charset="0"/>
            </a:endParaRPr>
          </a:p>
          <a:p>
            <a:pPr marL="0" indent="0" algn="just">
              <a:spcBef>
                <a:spcPts val="0"/>
              </a:spcBef>
              <a:buNone/>
            </a:pPr>
            <a:r>
              <a:rPr lang="fr-FR" sz="1200" b="1" dirty="0">
                <a:solidFill>
                  <a:schemeClr val="bg2"/>
                </a:solidFill>
                <a:latin typeface="Avenir Book" panose="02000503020000020003" pitchFamily="2" charset="0"/>
              </a:rPr>
              <a:t>Les programmes détaillés </a:t>
            </a:r>
            <a:r>
              <a:rPr lang="fr-FR" sz="1200" dirty="0">
                <a:solidFill>
                  <a:schemeClr val="bg2"/>
                </a:solidFill>
                <a:latin typeface="Avenir Book" panose="02000503020000020003" pitchFamily="2" charset="0"/>
              </a:rPr>
              <a:t>de chaque formation sont disponibles dans ce catalogue. Vous y trouverez toutes les informations sur les objectifs, le contenu, la durée et les méthodes pédagogiques de chaque formation.</a:t>
            </a:r>
          </a:p>
          <a:p>
            <a:pPr marL="114300" indent="0">
              <a:buNone/>
            </a:pPr>
            <a:endParaRPr lang="fr-FR" sz="200" dirty="0">
              <a:solidFill>
                <a:schemeClr val="bg2"/>
              </a:solidFill>
              <a:latin typeface="Avenir Book" panose="02000503020000020003" pitchFamily="2" charset="0"/>
            </a:endParaRPr>
          </a:p>
          <a:p>
            <a:pPr marL="0" marR="0" lvl="0" indent="0" algn="just" rtl="0">
              <a:spcBef>
                <a:spcPts val="0"/>
              </a:spcBef>
              <a:spcAft>
                <a:spcPts val="0"/>
              </a:spcAft>
              <a:buNone/>
            </a:pPr>
            <a:r>
              <a:rPr lang="fr-FR" sz="1200" dirty="0">
                <a:solidFill>
                  <a:schemeClr val="bg2"/>
                </a:solidFill>
                <a:latin typeface="Avenir Book" panose="02000503020000020003" pitchFamily="2" charset="0"/>
              </a:rPr>
              <a:t>Si vous avez des questions concernant nos formations ou si vous souhaitez discuter de vos besoins spécifiques, n'hésitez pas à nous contacter. Notre équipe dévouée est là pour vous aider à trouver les solutions de formation adaptées à votre entreprise pour vous et vos équipes.</a:t>
            </a:r>
          </a:p>
          <a:p>
            <a:pPr marL="0" marR="0" lvl="0" indent="0" algn="just" rtl="0">
              <a:spcBef>
                <a:spcPts val="0"/>
              </a:spcBef>
              <a:spcAft>
                <a:spcPts val="0"/>
              </a:spcAft>
              <a:buNone/>
            </a:pPr>
            <a:r>
              <a:rPr lang="fr-FR" sz="1200" dirty="0">
                <a:solidFill>
                  <a:schemeClr val="bg2"/>
                </a:solidFill>
                <a:latin typeface="Avenir Book" panose="02000503020000020003" pitchFamily="2" charset="0"/>
              </a:rPr>
              <a:t>Adresse Contact : </a:t>
            </a:r>
            <a:r>
              <a:rPr lang="fr-FR" sz="1200" dirty="0">
                <a:solidFill>
                  <a:schemeClr val="bg2"/>
                </a:solidFill>
                <a:latin typeface="Avenir Book" panose="02000503020000020003" pitchFamily="2" charset="0"/>
                <a:sym typeface="Avenir"/>
                <a:hlinkClick r:id="rId4"/>
              </a:rPr>
              <a:t>talentsetformations@gmail.com</a:t>
            </a:r>
            <a:r>
              <a:rPr lang="fr-FR" sz="1200" dirty="0">
                <a:solidFill>
                  <a:schemeClr val="bg2"/>
                </a:solidFill>
                <a:latin typeface="Avenir Book" panose="02000503020000020003" pitchFamily="2" charset="0"/>
                <a:sym typeface="Avenir"/>
              </a:rPr>
              <a:t> - Ligne Directe : </a:t>
            </a:r>
            <a:r>
              <a:rPr lang="fr-FR" sz="1200" dirty="0">
                <a:solidFill>
                  <a:schemeClr val="bg2"/>
                </a:solidFill>
                <a:latin typeface="Avenir Book" panose="02000503020000020003" pitchFamily="2" charset="0"/>
              </a:rPr>
              <a:t>06 98 45 35 99</a:t>
            </a:r>
            <a:r>
              <a:rPr lang="fr-FR" sz="1200" dirty="0">
                <a:solidFill>
                  <a:schemeClr val="bg2"/>
                </a:solidFill>
                <a:latin typeface="Avenir Book" panose="02000503020000020003" pitchFamily="2" charset="0"/>
                <a:sym typeface="Avenir"/>
              </a:rPr>
              <a:t>  </a:t>
            </a:r>
            <a:endParaRPr lang="fr-FR" sz="1200" dirty="0">
              <a:solidFill>
                <a:schemeClr val="bg2"/>
              </a:solidFill>
              <a:latin typeface="Avenir Book" panose="02000503020000020003" pitchFamily="2" charset="0"/>
            </a:endParaRPr>
          </a:p>
          <a:p>
            <a:pPr marL="114300" indent="0">
              <a:buNone/>
            </a:pPr>
            <a:endParaRPr lang="fr-FR" sz="1200" dirty="0">
              <a:solidFill>
                <a:schemeClr val="bg2"/>
              </a:solidFill>
              <a:latin typeface="Avenir Book" panose="02000503020000020003" pitchFamily="2" charset="0"/>
            </a:endParaRPr>
          </a:p>
          <a:p>
            <a:pPr marL="114300" indent="0" algn="ctr">
              <a:buNone/>
            </a:pPr>
            <a:r>
              <a:rPr lang="fr-FR" sz="1200" dirty="0">
                <a:solidFill>
                  <a:schemeClr val="bg2"/>
                </a:solidFill>
                <a:latin typeface="Avenir Book" panose="02000503020000020003" pitchFamily="2" charset="0"/>
              </a:rPr>
              <a:t>Merci de votre intérêt pour Talents &amp; Formations. Nous sommes impatients de vous accompagner dans votre parcours de développement professionnel.</a:t>
            </a:r>
            <a:endParaRPr lang="fr-FR" sz="1200" dirty="0">
              <a:latin typeface="Avenir Book" panose="02000503020000020003" pitchFamily="2" charset="0"/>
            </a:endParaRPr>
          </a:p>
        </p:txBody>
      </p:sp>
      <p:sp>
        <p:nvSpPr>
          <p:cNvPr id="2" name="Espace réservé du numéro de diapositive 1">
            <a:extLst>
              <a:ext uri="{FF2B5EF4-FFF2-40B4-BE49-F238E27FC236}">
                <a16:creationId xmlns:a16="http://schemas.microsoft.com/office/drawing/2014/main" id="{863F23F7-7914-28F2-240D-F17E00169A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dirty="0"/>
          </a:p>
        </p:txBody>
      </p:sp>
      <p:pic>
        <p:nvPicPr>
          <p:cNvPr id="5" name="Image 4">
            <a:extLst>
              <a:ext uri="{FF2B5EF4-FFF2-40B4-BE49-F238E27FC236}">
                <a16:creationId xmlns:a16="http://schemas.microsoft.com/office/drawing/2014/main" id="{2AFBBE19-81A6-3955-CE1D-A155187D54C3}"/>
              </a:ext>
            </a:extLst>
          </p:cNvPr>
          <p:cNvPicPr>
            <a:picLocks noChangeAspect="1"/>
          </p:cNvPicPr>
          <p:nvPr/>
        </p:nvPicPr>
        <p:blipFill>
          <a:blip r:embed="rId5"/>
          <a:stretch>
            <a:fillRect/>
          </a:stretch>
        </p:blipFill>
        <p:spPr>
          <a:xfrm>
            <a:off x="219435" y="3725334"/>
            <a:ext cx="6419129" cy="3464975"/>
          </a:xfrm>
          <a:prstGeom prst="rect">
            <a:avLst/>
          </a:prstGeom>
        </p:spPr>
      </p:pic>
    </p:spTree>
    <p:extLst>
      <p:ext uri="{BB962C8B-B14F-4D97-AF65-F5344CB8AC3E}">
        <p14:creationId xmlns:p14="http://schemas.microsoft.com/office/powerpoint/2010/main" val="38434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E4C303E-2C7E-9BA8-AEB1-2FAB1A464D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20</a:t>
            </a:fld>
            <a:endParaRPr lang="fr-FR"/>
          </a:p>
        </p:txBody>
      </p:sp>
      <p:sp>
        <p:nvSpPr>
          <p:cNvPr id="12" name="Espace réservé du texte 8">
            <a:extLst>
              <a:ext uri="{FF2B5EF4-FFF2-40B4-BE49-F238E27FC236}">
                <a16:creationId xmlns:a16="http://schemas.microsoft.com/office/drawing/2014/main" id="{7917E10B-DDCB-FE70-55B2-B3C83BC2C618}"/>
              </a:ext>
            </a:extLst>
          </p:cNvPr>
          <p:cNvSpPr>
            <a:spLocks noGrp="1"/>
          </p:cNvSpPr>
          <p:nvPr>
            <p:ph type="body" idx="1"/>
          </p:nvPr>
        </p:nvSpPr>
        <p:spPr>
          <a:xfrm>
            <a:off x="638175" y="1704712"/>
            <a:ext cx="5915024" cy="7972664"/>
          </a:xfrm>
        </p:spPr>
        <p:txBody>
          <a:bodyPr>
            <a:noAutofit/>
          </a:bodyPr>
          <a:lstStyle/>
          <a:p>
            <a:pPr marL="114300" indent="0">
              <a:spcBef>
                <a:spcPts val="1200"/>
              </a:spcBef>
              <a:buNone/>
            </a:pPr>
            <a:r>
              <a:rPr lang="fr-FR" sz="1400" b="1" kern="0" dirty="0">
                <a:solidFill>
                  <a:schemeClr val="bg2"/>
                </a:solidFill>
                <a:effectLst/>
                <a:latin typeface="Avenir Book" panose="02000503020000020003" pitchFamily="2" charset="0"/>
                <a:ea typeface="Times New Roman" panose="02020603050405020304" pitchFamily="18" charset="0"/>
                <a:cs typeface="Times New Roman" panose="02020603050405020304" pitchFamily="18" charset="0"/>
              </a:rPr>
              <a:t>Qui sommes-nous ?</a:t>
            </a:r>
          </a:p>
          <a:p>
            <a:pPr marL="114300" indent="0">
              <a:spcBef>
                <a:spcPts val="1200"/>
              </a:spcBef>
              <a:buNone/>
            </a:pPr>
            <a:br>
              <a:rPr lang="fr-FR" sz="1200" dirty="0">
                <a:solidFill>
                  <a:schemeClr val="bg2"/>
                </a:solidFill>
                <a:latin typeface="Avenir Book" panose="02000503020000020003" pitchFamily="2" charset="0"/>
              </a:rPr>
            </a:br>
            <a:r>
              <a:rPr lang="fr-FR" sz="1200" dirty="0">
                <a:solidFill>
                  <a:schemeClr val="bg2"/>
                </a:solidFill>
                <a:latin typeface="Avenir Book" panose="02000503020000020003" pitchFamily="2" charset="0"/>
              </a:rPr>
              <a:t>Nous sommes « Agilitateurs d’inspiration », </a:t>
            </a:r>
          </a:p>
          <a:p>
            <a:pPr marL="114300" indent="0" algn="just">
              <a:buNone/>
            </a:pPr>
            <a:r>
              <a:rPr lang="fr-FR" sz="1200" dirty="0">
                <a:solidFill>
                  <a:schemeClr val="bg2"/>
                </a:solidFill>
                <a:latin typeface="Avenir Book" panose="02000503020000020003" pitchFamily="2" charset="0"/>
              </a:rPr>
              <a:t>En 2009, SPARTE RH</a:t>
            </a:r>
            <a:r>
              <a:rPr lang="fr-FR" sz="1200" dirty="0">
                <a:solidFill>
                  <a:schemeClr val="bg2"/>
                </a:solidFill>
                <a:latin typeface="Avenir Book" panose="02000503020000020003" pitchFamily="2" charset="0"/>
                <a:sym typeface="Symbol" pitchFamily="2" charset="2"/>
              </a:rPr>
              <a:t></a:t>
            </a:r>
            <a:r>
              <a:rPr lang="fr-FR" sz="1200" dirty="0">
                <a:solidFill>
                  <a:schemeClr val="bg2"/>
                </a:solidFill>
                <a:latin typeface="Avenir Book" panose="02000503020000020003" pitchFamily="2" charset="0"/>
              </a:rPr>
              <a:t> était le précurseur de la RH à temps partagé pour TPE/PME.</a:t>
            </a:r>
          </a:p>
          <a:p>
            <a:pPr marL="114300" indent="0" algn="just">
              <a:buNone/>
            </a:pPr>
            <a:r>
              <a:rPr lang="fr-FR" sz="1200" dirty="0">
                <a:solidFill>
                  <a:schemeClr val="bg2"/>
                </a:solidFill>
                <a:latin typeface="Avenir Book" panose="02000503020000020003" pitchFamily="2" charset="0"/>
              </a:rPr>
              <a:t>Depuis 2013, c’est plus de 200 startups accompagnées implantées sur toute la France issues des formations entrepreneuriales des écoles HEC et Polytechniques.</a:t>
            </a:r>
          </a:p>
          <a:p>
            <a:pPr marL="114300" indent="0" algn="just">
              <a:buNone/>
            </a:pPr>
            <a:r>
              <a:rPr lang="fr-FR" sz="1200" dirty="0">
                <a:solidFill>
                  <a:schemeClr val="bg2"/>
                </a:solidFill>
                <a:latin typeface="Avenir Book" panose="02000503020000020003" pitchFamily="2" charset="0"/>
              </a:rPr>
              <a:t>A partir de 2015, c’est un partage des savoir-faire dans +50 de incubateurs, accélérateurs et clubs d'entrepreneurs en France.</a:t>
            </a:r>
          </a:p>
          <a:p>
            <a:pPr marL="114300" indent="0" algn="just">
              <a:buNone/>
            </a:pPr>
            <a:r>
              <a:rPr lang="fr-FR" sz="1200" dirty="0">
                <a:solidFill>
                  <a:schemeClr val="bg2"/>
                </a:solidFill>
                <a:latin typeface="Avenir Book" panose="02000503020000020003" pitchFamily="2" charset="0"/>
              </a:rPr>
              <a:t>Depuis 2022, partenaire du groupe ISC Business </a:t>
            </a:r>
            <a:r>
              <a:rPr lang="fr-FR" sz="1200" dirty="0" err="1">
                <a:solidFill>
                  <a:schemeClr val="bg2"/>
                </a:solidFill>
                <a:latin typeface="Avenir Book" panose="02000503020000020003" pitchFamily="2" charset="0"/>
              </a:rPr>
              <a:t>School</a:t>
            </a:r>
            <a:r>
              <a:rPr lang="fr-FR" sz="1200" dirty="0">
                <a:solidFill>
                  <a:schemeClr val="bg2"/>
                </a:solidFill>
                <a:latin typeface="Avenir Book" panose="02000503020000020003" pitchFamily="2" charset="0"/>
              </a:rPr>
              <a:t>. </a:t>
            </a:r>
          </a:p>
          <a:p>
            <a:pPr marL="114300" indent="0" algn="just">
              <a:buNone/>
            </a:pPr>
            <a:r>
              <a:rPr lang="fr-FR" sz="1200" dirty="0">
                <a:solidFill>
                  <a:schemeClr val="bg2"/>
                </a:solidFill>
                <a:latin typeface="Avenir Book" panose="02000503020000020003" pitchFamily="2" charset="0"/>
              </a:rPr>
              <a:t>En avril 2023, nous avons renouvelé par validation d’un audit réalisé par l'Apave Certification pour Talents &amp; Formations notre organisme de formation conforme aux normes </a:t>
            </a:r>
            <a:r>
              <a:rPr lang="fr-FR" sz="1200" dirty="0" err="1">
                <a:solidFill>
                  <a:schemeClr val="bg2"/>
                </a:solidFill>
                <a:latin typeface="Avenir Book" panose="02000503020000020003" pitchFamily="2" charset="0"/>
              </a:rPr>
              <a:t>Qualiopi</a:t>
            </a:r>
            <a:r>
              <a:rPr lang="fr-FR" sz="1200" dirty="0">
                <a:solidFill>
                  <a:schemeClr val="bg2"/>
                </a:solidFill>
                <a:latin typeface="Avenir Book" panose="02000503020000020003" pitchFamily="2" charset="0"/>
              </a:rPr>
              <a:t> pour son action de formation.</a:t>
            </a:r>
          </a:p>
          <a:p>
            <a:pPr marL="114300" indent="0" algn="just">
              <a:buNone/>
            </a:pPr>
            <a:r>
              <a:rPr lang="fr-FR" sz="1200" dirty="0">
                <a:solidFill>
                  <a:schemeClr val="bg2"/>
                </a:solidFill>
                <a:latin typeface="Avenir Book" panose="02000503020000020003" pitchFamily="2" charset="0"/>
              </a:rPr>
              <a:t>2024 nous rejoignons le réseau international de SCALE-UP BOOSTER et de leurs partenaires spécialisés dont US MAC l’accélérateur de startups internationales de la Silicon Valley.</a:t>
            </a:r>
          </a:p>
          <a:p>
            <a:pPr marL="114300" indent="0" algn="just">
              <a:buNone/>
            </a:pPr>
            <a:r>
              <a:rPr lang="fr-FR" sz="1200" dirty="0">
                <a:effectLst/>
                <a:latin typeface="Avenir Book" panose="02000503020000020003" pitchFamily="2" charset="0"/>
                <a:ea typeface="Times New Roman" panose="02020603050405020304" pitchFamily="18" charset="0"/>
              </a:rPr>
              <a:t> </a:t>
            </a:r>
          </a:p>
          <a:p>
            <a:pPr marL="114300" indent="0">
              <a:buNone/>
            </a:pPr>
            <a:r>
              <a:rPr lang="fr-FR" sz="1200" b="1" dirty="0">
                <a:solidFill>
                  <a:schemeClr val="bg2"/>
                </a:solidFill>
                <a:effectLst/>
                <a:latin typeface="Avenir Book" panose="02000503020000020003" pitchFamily="2" charset="0"/>
                <a:ea typeface="Times New Roman" panose="02020603050405020304" pitchFamily="18" charset="0"/>
              </a:rPr>
              <a:t>PARCOURS D’AGILITATEURS : </a:t>
            </a:r>
          </a:p>
          <a:p>
            <a:pPr marL="114300" indent="0">
              <a:buNone/>
            </a:pPr>
            <a:r>
              <a:rPr lang="fr-FR" sz="1200" b="1" dirty="0">
                <a:solidFill>
                  <a:schemeClr val="bg2"/>
                </a:solidFill>
                <a:latin typeface="Avenir Book" panose="02000503020000020003" pitchFamily="2" charset="0"/>
              </a:rPr>
              <a:t>	Emmanuel Lafont</a:t>
            </a:r>
            <a:r>
              <a:rPr lang="fr-FR" sz="1200" dirty="0">
                <a:solidFill>
                  <a:schemeClr val="bg2"/>
                </a:solidFill>
                <a:latin typeface="Avenir Book" panose="02000503020000020003" pitchFamily="2" charset="0"/>
              </a:rPr>
              <a:t>, chargé d'enseignement à X-HEC et sur le PGE 	(programme grande école) de la Business </a:t>
            </a:r>
            <a:r>
              <a:rPr lang="fr-FR" sz="1200" dirty="0" err="1">
                <a:solidFill>
                  <a:schemeClr val="bg2"/>
                </a:solidFill>
                <a:latin typeface="Avenir Book" panose="02000503020000020003" pitchFamily="2" charset="0"/>
              </a:rPr>
              <a:t>School</a:t>
            </a:r>
            <a:r>
              <a:rPr lang="fr-FR" sz="1200" dirty="0">
                <a:solidFill>
                  <a:schemeClr val="bg2"/>
                </a:solidFill>
                <a:latin typeface="Avenir Book" panose="02000503020000020003" pitchFamily="2" charset="0"/>
              </a:rPr>
              <a:t> ISC Orléans, il est 	également responsable pédagogique des programmes de 		préincubation du Développement Économique de Courbevoie pour 	Paris Ouest La Défense. Fondateur du groupe SPARTE, entrepreneur 	chevronné (8 sociétés créées dont 4 revendues) dans la création de cabinets de recrutement et d'entreprises de conseil et d'accompagnement axées sur la création et le développement de start-up. </a:t>
            </a:r>
          </a:p>
          <a:p>
            <a:pPr marL="114300" indent="0">
              <a:buNone/>
            </a:pPr>
            <a:endParaRPr lang="fr-FR" sz="1200" dirty="0">
              <a:solidFill>
                <a:schemeClr val="bg2"/>
              </a:solidFill>
              <a:latin typeface="Avenir Book" panose="02000503020000020003" pitchFamily="2" charset="0"/>
            </a:endParaRPr>
          </a:p>
          <a:p>
            <a:pPr marL="114300" indent="0">
              <a:buNone/>
            </a:pPr>
            <a:r>
              <a:rPr lang="fr-FR" sz="1200" b="1" dirty="0">
                <a:solidFill>
                  <a:schemeClr val="bg2"/>
                </a:solidFill>
                <a:latin typeface="Avenir Book" panose="02000503020000020003" pitchFamily="2" charset="0"/>
              </a:rPr>
              <a:t>	Céline Salomon, </a:t>
            </a:r>
            <a:r>
              <a:rPr lang="fr-FR" sz="1200" dirty="0">
                <a:solidFill>
                  <a:schemeClr val="bg2"/>
                </a:solidFill>
                <a:latin typeface="Avenir Book" panose="02000503020000020003" pitchFamily="2" charset="0"/>
              </a:rPr>
              <a:t>ingénieure maitre avec 25 années d’expérience en 	marketing. Elle a acquis son expertise au sein de centrales d'achat et 	en brand marketing international pour des enseignes renommées 	telles qu'Auchan, Groupement des Mousquetaires, Jardiland et SIA 	Home Fashion. Mentore et intervenante dans les programmes de 	préincubation du Développement Économique de Courbevoie pour Paris Ouest La Défense. Formatrice marketing pour divers acteurs du territoire Centre Val de Loire.</a:t>
            </a:r>
          </a:p>
          <a:p>
            <a:pPr marL="114300" indent="0">
              <a:buNone/>
            </a:pPr>
            <a:endParaRPr lang="fr-FR" sz="1200" dirty="0">
              <a:solidFill>
                <a:schemeClr val="bg2"/>
              </a:solidFill>
              <a:latin typeface="Avenir Book" panose="02000503020000020003" pitchFamily="2" charset="0"/>
            </a:endParaRPr>
          </a:p>
          <a:p>
            <a:pPr marL="114300" indent="0">
              <a:buNone/>
            </a:pPr>
            <a:endParaRPr lang="fr-FR" sz="1200" dirty="0">
              <a:latin typeface="Avenir Book" panose="02000503020000020003" pitchFamily="2" charset="0"/>
            </a:endParaRPr>
          </a:p>
        </p:txBody>
      </p:sp>
      <p:sp>
        <p:nvSpPr>
          <p:cNvPr id="13" name="Titre 7">
            <a:extLst>
              <a:ext uri="{FF2B5EF4-FFF2-40B4-BE49-F238E27FC236}">
                <a16:creationId xmlns:a16="http://schemas.microsoft.com/office/drawing/2014/main" id="{3DF3666A-BB23-9FD0-4765-8B596D48E3E6}"/>
              </a:ext>
            </a:extLst>
          </p:cNvPr>
          <p:cNvSpPr txBox="1">
            <a:spLocks/>
          </p:cNvSpPr>
          <p:nvPr/>
        </p:nvSpPr>
        <p:spPr>
          <a:xfrm>
            <a:off x="1928553" y="527405"/>
            <a:ext cx="4457960" cy="5865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fr-FR" dirty="0">
                <a:solidFill>
                  <a:srgbClr val="374151"/>
                </a:solidFill>
                <a:latin typeface="Avenir Book" panose="02000503020000020003" pitchFamily="2" charset="0"/>
              </a:rPr>
              <a:t>Les formateurs</a:t>
            </a:r>
            <a:endParaRPr lang="fr-FR" dirty="0">
              <a:latin typeface="Avenir Book" panose="02000503020000020003" pitchFamily="2" charset="0"/>
            </a:endParaRPr>
          </a:p>
        </p:txBody>
      </p:sp>
      <p:sp>
        <p:nvSpPr>
          <p:cNvPr id="16" name="Rectangle 7">
            <a:extLst>
              <a:ext uri="{FF2B5EF4-FFF2-40B4-BE49-F238E27FC236}">
                <a16:creationId xmlns:a16="http://schemas.microsoft.com/office/drawing/2014/main" id="{E0CA99DD-D24D-85F0-E4DE-A3435D96C75C}"/>
              </a:ext>
            </a:extLst>
          </p:cNvPr>
          <p:cNvSpPr>
            <a:spLocks noChangeArrowheads="1"/>
          </p:cNvSpPr>
          <p:nvPr/>
        </p:nvSpPr>
        <p:spPr bwMode="auto">
          <a:xfrm>
            <a:off x="166686" y="19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30" name="Image 4">
            <a:extLst>
              <a:ext uri="{FF2B5EF4-FFF2-40B4-BE49-F238E27FC236}">
                <a16:creationId xmlns:a16="http://schemas.microsoft.com/office/drawing/2014/main" id="{82642BA7-B148-8669-D1D8-B9259F546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06" r="1961" b="6860"/>
          <a:stretch>
            <a:fillRect/>
          </a:stretch>
        </p:blipFill>
        <p:spPr bwMode="auto">
          <a:xfrm>
            <a:off x="922683" y="5964712"/>
            <a:ext cx="600075" cy="90011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6631F597-4E8E-FBEE-59DC-A15A03EC7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18" y="7640704"/>
            <a:ext cx="599440" cy="899795"/>
          </a:xfrm>
          <a:prstGeom prst="rect">
            <a:avLst/>
          </a:prstGeom>
        </p:spPr>
      </p:pic>
    </p:spTree>
    <p:extLst>
      <p:ext uri="{BB962C8B-B14F-4D97-AF65-F5344CB8AC3E}">
        <p14:creationId xmlns:p14="http://schemas.microsoft.com/office/powerpoint/2010/main" val="116627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2" name="Google Shape;95;p3">
            <a:extLst>
              <a:ext uri="{FF2B5EF4-FFF2-40B4-BE49-F238E27FC236}">
                <a16:creationId xmlns:a16="http://schemas.microsoft.com/office/drawing/2014/main" id="{F73317FC-5F4A-610C-0BDF-F7077AF668B1}"/>
              </a:ext>
            </a:extLst>
          </p:cNvPr>
          <p:cNvSpPr txBox="1">
            <a:spLocks noGrp="1"/>
          </p:cNvSpPr>
          <p:nvPr>
            <p:ph type="body" idx="1"/>
          </p:nvPr>
        </p:nvSpPr>
        <p:spPr>
          <a:xfrm>
            <a:off x="360000" y="1178168"/>
            <a:ext cx="6300000" cy="9576000"/>
          </a:xfrm>
          <a:prstGeom prst="rect">
            <a:avLst/>
          </a:prstGeom>
          <a:noFill/>
          <a:ln>
            <a:noFill/>
          </a:ln>
        </p:spPr>
        <p:txBody>
          <a:bodyPr spcFirstLastPara="1" wrap="square" lIns="91425" tIns="45700" rIns="91425" bIns="45700" anchor="t" anchorCtr="0">
            <a:normAutofit/>
          </a:bodyPr>
          <a:lstStyle/>
          <a:p>
            <a:pPr marL="114300" indent="0" algn="l">
              <a:buNone/>
            </a:pPr>
            <a:r>
              <a:rPr lang="fr-FR" sz="1400" b="1" dirty="0">
                <a:solidFill>
                  <a:srgbClr val="3A4952"/>
                </a:solidFill>
                <a:latin typeface="Avenir Book" panose="02000503020000020003" pitchFamily="2" charset="0"/>
                <a:cs typeface="Arial"/>
                <a:sym typeface="Arial"/>
              </a:rPr>
              <a:t>MODALITES ET DELAIS DE DEMARRAGE DE NOS FORMATIONS</a:t>
            </a:r>
          </a:p>
          <a:p>
            <a:pPr marL="114300" indent="0" algn="l">
              <a:buNone/>
            </a:pPr>
            <a:endParaRPr lang="fr-FR" sz="1400" b="1" dirty="0">
              <a:solidFill>
                <a:srgbClr val="3A4952"/>
              </a:solidFill>
              <a:latin typeface="Avenir Book" panose="02000503020000020003" pitchFamily="2" charset="0"/>
              <a:cs typeface="Arial"/>
              <a:sym typeface="Arial"/>
            </a:endParaRPr>
          </a:p>
          <a:p>
            <a:pPr marL="114300" indent="0" algn="l">
              <a:buNone/>
            </a:pPr>
            <a:r>
              <a:rPr lang="fr-FR" sz="1200" b="1" dirty="0">
                <a:solidFill>
                  <a:schemeClr val="bg2"/>
                </a:solidFill>
                <a:latin typeface="Avenir Book" panose="02000503020000020003" pitchFamily="2" charset="0"/>
              </a:rPr>
              <a:t>Démarrage rapide </a:t>
            </a:r>
            <a:r>
              <a:rPr lang="fr-FR" sz="1200" dirty="0">
                <a:solidFill>
                  <a:schemeClr val="bg2"/>
                </a:solidFill>
                <a:latin typeface="Avenir Book" panose="02000503020000020003" pitchFamily="2" charset="0"/>
              </a:rPr>
              <a:t>: Votre formation peut débuter sous 15 jours après validation des conditions contractuelles et du règlement.</a:t>
            </a:r>
          </a:p>
          <a:p>
            <a:pPr marL="114300" indent="0" algn="l">
              <a:buNone/>
            </a:pPr>
            <a:r>
              <a:rPr lang="fr-FR" sz="1200" b="1" dirty="0">
                <a:solidFill>
                  <a:schemeClr val="bg2"/>
                </a:solidFill>
                <a:latin typeface="Avenir Book" panose="02000503020000020003" pitchFamily="2" charset="0"/>
              </a:rPr>
              <a:t>Formation en présentiel </a:t>
            </a:r>
            <a:r>
              <a:rPr lang="fr-FR" sz="1200" dirty="0">
                <a:solidFill>
                  <a:schemeClr val="bg2"/>
                </a:solidFill>
                <a:latin typeface="Avenir Book" panose="02000503020000020003" pitchFamily="2" charset="0"/>
              </a:rPr>
              <a:t>: Nous privilégions les sessions en présentiel, nécessitant une planification minutieuse en fonction des disponibilités des participants.</a:t>
            </a:r>
          </a:p>
          <a:p>
            <a:pPr marL="114300" indent="0" algn="l">
              <a:buNone/>
            </a:pPr>
            <a:r>
              <a:rPr lang="fr-FR" sz="1200" dirty="0">
                <a:solidFill>
                  <a:schemeClr val="bg2"/>
                </a:solidFill>
                <a:latin typeface="Avenir Book" panose="02000503020000020003" pitchFamily="2" charset="0"/>
              </a:rPr>
              <a:t>Calendrier sur mesure : Un calendrier personnalisé est établi pour garantir une formation adaptée à vos besoins et contraintes.</a:t>
            </a:r>
          </a:p>
          <a:p>
            <a:pPr marL="114300" indent="0" algn="l">
              <a:buNone/>
            </a:pPr>
            <a:r>
              <a:rPr lang="fr-FR" sz="1200" b="1" dirty="0">
                <a:solidFill>
                  <a:schemeClr val="bg2"/>
                </a:solidFill>
                <a:latin typeface="Avenir Book" panose="02000503020000020003" pitchFamily="2" charset="0"/>
              </a:rPr>
              <a:t>Accessibilité PSH </a:t>
            </a:r>
            <a:r>
              <a:rPr lang="fr-FR" sz="1200" dirty="0">
                <a:solidFill>
                  <a:schemeClr val="bg2"/>
                </a:solidFill>
                <a:latin typeface="Avenir Book" panose="02000503020000020003" pitchFamily="2" charset="0"/>
              </a:rPr>
              <a:t>: Nos formations sont accessibles aux personnes en situation de handicap, préparation et planification &gt; </a:t>
            </a:r>
            <a:r>
              <a:rPr lang="fr-FR" sz="1200" dirty="0">
                <a:solidFill>
                  <a:schemeClr val="bg2"/>
                </a:solidFill>
                <a:latin typeface="Avenir Book" panose="02000503020000020003" pitchFamily="2" charset="0"/>
                <a:hlinkClick r:id="rId4">
                  <a:extLst>
                    <a:ext uri="{A12FA001-AC4F-418D-AE19-62706E023703}">
                      <ahyp:hlinkClr xmlns:ahyp="http://schemas.microsoft.com/office/drawing/2018/hyperlinkcolor" val="tx"/>
                    </a:ext>
                  </a:extLst>
                </a:hlinkClick>
              </a:rPr>
              <a:t>nous contacter</a:t>
            </a:r>
            <a:r>
              <a:rPr lang="fr-FR" sz="1200" dirty="0">
                <a:solidFill>
                  <a:schemeClr val="bg2"/>
                </a:solidFill>
                <a:latin typeface="Avenir Book" panose="02000503020000020003" pitchFamily="2" charset="0"/>
              </a:rPr>
              <a:t> .</a:t>
            </a:r>
          </a:p>
          <a:p>
            <a:pPr marL="0" lvl="0" indent="0" algn="l" rtl="0">
              <a:lnSpc>
                <a:spcPct val="90000"/>
              </a:lnSpc>
              <a:spcBef>
                <a:spcPts val="750"/>
              </a:spcBef>
              <a:spcAft>
                <a:spcPts val="0"/>
              </a:spcAft>
              <a:buClr>
                <a:srgbClr val="000000"/>
              </a:buClr>
              <a:buSzPts val="1100"/>
              <a:buNone/>
            </a:pPr>
            <a:endParaRPr dirty="0">
              <a:solidFill>
                <a:schemeClr val="dk2"/>
              </a:solidFill>
            </a:endParaRPr>
          </a:p>
        </p:txBody>
      </p:sp>
      <p:sp>
        <p:nvSpPr>
          <p:cNvPr id="3" name="Espace réservé du numéro de diapositive 2">
            <a:extLst>
              <a:ext uri="{FF2B5EF4-FFF2-40B4-BE49-F238E27FC236}">
                <a16:creationId xmlns:a16="http://schemas.microsoft.com/office/drawing/2014/main" id="{8FA27A07-738D-9054-2EC0-B57D4A1004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21</a:t>
            </a:fld>
            <a:endParaRPr lang="fr-FR" dirty="0"/>
          </a:p>
        </p:txBody>
      </p:sp>
    </p:spTree>
    <p:extLst>
      <p:ext uri="{BB962C8B-B14F-4D97-AF65-F5344CB8AC3E}">
        <p14:creationId xmlns:p14="http://schemas.microsoft.com/office/powerpoint/2010/main" val="370753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7C0A09B-D5F7-24CB-4EA1-83A87922A0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22</a:t>
            </a:fld>
            <a:endParaRPr lang="fr-FR"/>
          </a:p>
        </p:txBody>
      </p:sp>
    </p:spTree>
    <p:extLst>
      <p:ext uri="{BB962C8B-B14F-4D97-AF65-F5344CB8AC3E}">
        <p14:creationId xmlns:p14="http://schemas.microsoft.com/office/powerpoint/2010/main" val="388263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4" name="Google Shape;89;p2">
            <a:extLst>
              <a:ext uri="{FF2B5EF4-FFF2-40B4-BE49-F238E27FC236}">
                <a16:creationId xmlns:a16="http://schemas.microsoft.com/office/drawing/2014/main" id="{6E2AE9C1-6675-FD7F-0CE5-E57BF3F64A82}"/>
              </a:ext>
            </a:extLst>
          </p:cNvPr>
          <p:cNvSpPr txBox="1">
            <a:spLocks noGrp="1"/>
          </p:cNvSpPr>
          <p:nvPr>
            <p:ph type="body" idx="1"/>
          </p:nvPr>
        </p:nvSpPr>
        <p:spPr>
          <a:xfrm>
            <a:off x="279000" y="1056248"/>
            <a:ext cx="6300000" cy="88497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1300"/>
              <a:buNone/>
            </a:pPr>
            <a:r>
              <a:rPr lang="fr-FR" sz="1200" b="1" dirty="0">
                <a:solidFill>
                  <a:schemeClr val="dk2"/>
                </a:solidFill>
                <a:latin typeface="Avenir Book" panose="02000503020000020003" pitchFamily="2" charset="0"/>
                <a:ea typeface="Avenir"/>
                <a:cs typeface="Avenir"/>
                <a:sym typeface="Avenir"/>
              </a:rPr>
              <a:t>MANAGEMENT </a:t>
            </a:r>
            <a:endParaRPr sz="1200" dirty="0">
              <a:solidFill>
                <a:schemeClr val="dk2"/>
              </a:solidFill>
              <a:latin typeface="Avenir Book" panose="02000503020000020003" pitchFamily="2" charset="0"/>
            </a:endParaRPr>
          </a:p>
          <a:p>
            <a:pPr marL="0" lvl="0" indent="0" algn="l" rtl="0">
              <a:lnSpc>
                <a:spcPct val="90000"/>
              </a:lnSpc>
              <a:spcBef>
                <a:spcPts val="750"/>
              </a:spcBef>
              <a:spcAft>
                <a:spcPts val="0"/>
              </a:spcAft>
              <a:buClr>
                <a:schemeClr val="dk1"/>
              </a:buClr>
              <a:buSzPts val="1300"/>
              <a:buNone/>
            </a:pPr>
            <a:endParaRPr sz="1200" b="1" dirty="0">
              <a:solidFill>
                <a:schemeClr val="dk2"/>
              </a:solidFill>
              <a:latin typeface="Avenir Book" panose="02000503020000020003" pitchFamily="2" charset="0"/>
              <a:ea typeface="Avenir"/>
              <a:cs typeface="Avenir"/>
              <a:sym typeface="Avenir"/>
            </a:endParaRPr>
          </a:p>
          <a:p>
            <a:pPr marL="0" lvl="0" indent="0" algn="l" rtl="0">
              <a:lnSpc>
                <a:spcPct val="90000"/>
              </a:lnSpc>
              <a:spcBef>
                <a:spcPts val="750"/>
              </a:spcBef>
              <a:spcAft>
                <a:spcPts val="0"/>
              </a:spcAft>
              <a:buClr>
                <a:schemeClr val="dk2"/>
              </a:buClr>
              <a:buSzPts val="1300"/>
              <a:buNone/>
            </a:pPr>
            <a:r>
              <a:rPr lang="fr-FR" sz="1200" b="1" dirty="0">
                <a:solidFill>
                  <a:schemeClr val="dk2"/>
                </a:solidFill>
                <a:latin typeface="Avenir Book" panose="02000503020000020003" pitchFamily="2" charset="0"/>
                <a:ea typeface="Avenir"/>
                <a:cs typeface="Avenir"/>
                <a:sym typeface="Avenir"/>
              </a:rPr>
              <a:t>CONTEXTE GÉNÉRAL :</a:t>
            </a:r>
          </a:p>
          <a:p>
            <a:pPr marL="0" indent="0">
              <a:buClr>
                <a:schemeClr val="dk2"/>
              </a:buClr>
              <a:buSzPts val="1300"/>
              <a:buNone/>
            </a:pPr>
            <a:r>
              <a:rPr lang="fr-FR" sz="1200" b="1" dirty="0">
                <a:solidFill>
                  <a:schemeClr val="dk2"/>
                </a:solidFill>
                <a:latin typeface="Avenir Book" panose="02000503020000020003" pitchFamily="2" charset="0"/>
                <a:ea typeface="Avenir"/>
                <a:cs typeface="Avenir"/>
                <a:sym typeface="Avenir"/>
              </a:rPr>
              <a:t>Du sourcing à l’intégration réussie du salarié. </a:t>
            </a:r>
            <a:r>
              <a:rPr lang="fr-FR" sz="1200" b="0" i="0" u="none" strike="noStrike" dirty="0">
                <a:solidFill>
                  <a:schemeClr val="dk2"/>
                </a:solidFill>
                <a:latin typeface="Avenir Book" panose="02000503020000020003" pitchFamily="2" charset="0"/>
                <a:ea typeface="Avenir"/>
                <a:cs typeface="Avenir"/>
                <a:sym typeface="Avenir"/>
              </a:rPr>
              <a:t>Dans un contexte concurrentiel où l’attraction et la fidélisation des talents sont de plus en plus stratégiques, il est crucial pour les entreprises de structurer leur processus de recrutement, de développer leur process concernant l’intégration des collaborateurs. </a:t>
            </a:r>
            <a:endParaRPr sz="1200" dirty="0">
              <a:solidFill>
                <a:schemeClr val="dk2"/>
              </a:solidFill>
              <a:latin typeface="Avenir Book" panose="02000503020000020003" pitchFamily="2" charset="0"/>
            </a:endParaRPr>
          </a:p>
          <a:p>
            <a:pPr marL="0" lvl="0" indent="0" algn="l" rtl="0">
              <a:lnSpc>
                <a:spcPct val="90000"/>
              </a:lnSpc>
              <a:spcBef>
                <a:spcPts val="0"/>
              </a:spcBef>
              <a:spcAft>
                <a:spcPts val="0"/>
              </a:spcAft>
              <a:buClr>
                <a:schemeClr val="dk1"/>
              </a:buClr>
              <a:buSzPts val="1200"/>
              <a:buNone/>
            </a:pPr>
            <a:endParaRPr sz="1200" dirty="0">
              <a:solidFill>
                <a:schemeClr val="dk2"/>
              </a:solidFill>
              <a:latin typeface="Avenir Book" panose="02000503020000020003" pitchFamily="2" charset="0"/>
              <a:ea typeface="Avenir"/>
              <a:cs typeface="Avenir"/>
              <a:sym typeface="Avenir"/>
            </a:endParaRPr>
          </a:p>
          <a:p>
            <a:pPr marL="0" lvl="0" indent="0" algn="l" rtl="0">
              <a:lnSpc>
                <a:spcPct val="90000"/>
              </a:lnSpc>
              <a:spcBef>
                <a:spcPts val="0"/>
              </a:spcBef>
              <a:spcAft>
                <a:spcPts val="0"/>
              </a:spcAft>
              <a:buClr>
                <a:schemeClr val="dk2"/>
              </a:buClr>
              <a:buSzPts val="1200"/>
              <a:buNone/>
            </a:pPr>
            <a:r>
              <a:rPr lang="fr-FR" sz="1200" b="0" i="0" u="none" strike="noStrike" dirty="0">
                <a:solidFill>
                  <a:schemeClr val="dk2"/>
                </a:solidFill>
                <a:latin typeface="Avenir Book" panose="02000503020000020003" pitchFamily="2" charset="0"/>
                <a:ea typeface="Avenir"/>
                <a:cs typeface="Avenir"/>
                <a:sym typeface="Avenir"/>
              </a:rPr>
              <a:t>Le recrutement est un choix stratégique tant sur le plan organisationnel, juridique que managérial. Cette formation a pour objectif de sécuriser l’intégration du collaborateur afin de ne pas risquer de perdre tout le temps et les moyens investis dans ce recrutement.</a:t>
            </a:r>
            <a:endParaRPr sz="1200" dirty="0">
              <a:solidFill>
                <a:schemeClr val="dk2"/>
              </a:solidFill>
              <a:latin typeface="Avenir Book" panose="02000503020000020003" pitchFamily="2" charset="0"/>
            </a:endParaRPr>
          </a:p>
          <a:p>
            <a:pPr marL="0" lvl="0" indent="0" algn="l" rtl="0">
              <a:lnSpc>
                <a:spcPct val="90000"/>
              </a:lnSpc>
              <a:spcBef>
                <a:spcPts val="750"/>
              </a:spcBef>
              <a:spcAft>
                <a:spcPts val="0"/>
              </a:spcAft>
              <a:buClr>
                <a:schemeClr val="dk1"/>
              </a:buClr>
              <a:buSzPts val="1100"/>
              <a:buNone/>
            </a:pPr>
            <a:endParaRPr sz="1200" b="0" i="0" u="none" strike="noStrike" dirty="0">
              <a:solidFill>
                <a:schemeClr val="dk2"/>
              </a:solidFill>
              <a:latin typeface="Avenir Book" panose="02000503020000020003" pitchFamily="2" charset="0"/>
            </a:endParaRPr>
          </a:p>
          <a:p>
            <a:pPr marL="0" lvl="0" indent="0" algn="l" rtl="0">
              <a:lnSpc>
                <a:spcPct val="90000"/>
              </a:lnSpc>
              <a:spcBef>
                <a:spcPts val="750"/>
              </a:spcBef>
              <a:spcAft>
                <a:spcPts val="0"/>
              </a:spcAft>
              <a:buClr>
                <a:schemeClr val="dk2"/>
              </a:buClr>
              <a:buSzPts val="1300"/>
              <a:buNone/>
            </a:pPr>
            <a:r>
              <a:rPr lang="fr-FR" sz="1200" b="1" dirty="0">
                <a:solidFill>
                  <a:schemeClr val="dk2"/>
                </a:solidFill>
                <a:latin typeface="Avenir Book" panose="02000503020000020003" pitchFamily="2" charset="0"/>
                <a:ea typeface="Avenir"/>
                <a:cs typeface="Avenir"/>
                <a:sym typeface="Avenir"/>
              </a:rPr>
              <a:t>PUBLIC CONCERNÉ ET PRÉ REQUIS : </a:t>
            </a:r>
            <a:endParaRPr sz="1200" dirty="0">
              <a:solidFill>
                <a:schemeClr val="dk2"/>
              </a:solidFill>
              <a:latin typeface="Avenir Book" panose="02000503020000020003" pitchFamily="2" charset="0"/>
            </a:endParaRPr>
          </a:p>
          <a:p>
            <a:pPr marL="0" lvl="0" indent="0" algn="just" rtl="0">
              <a:lnSpc>
                <a:spcPct val="90000"/>
              </a:lnSpc>
              <a:spcBef>
                <a:spcPts val="0"/>
              </a:spcBef>
              <a:spcAft>
                <a:spcPts val="0"/>
              </a:spcAft>
              <a:buClr>
                <a:schemeClr val="dk1"/>
              </a:buClr>
              <a:buSzPts val="1200"/>
              <a:buNone/>
            </a:pPr>
            <a:endParaRPr sz="1200" b="0" i="0" u="none" strike="noStrike" dirty="0">
              <a:solidFill>
                <a:schemeClr val="dk2"/>
              </a:solidFill>
              <a:latin typeface="Avenir Book" panose="02000503020000020003" pitchFamily="2" charset="0"/>
              <a:ea typeface="Avenir"/>
              <a:cs typeface="Avenir"/>
              <a:sym typeface="Avenir"/>
            </a:endParaRPr>
          </a:p>
          <a:p>
            <a:pPr marL="0" lvl="0" indent="0" algn="just" rtl="0">
              <a:lnSpc>
                <a:spcPct val="90000"/>
              </a:lnSpc>
              <a:spcBef>
                <a:spcPts val="0"/>
              </a:spcBef>
              <a:spcAft>
                <a:spcPts val="0"/>
              </a:spcAft>
              <a:buClr>
                <a:schemeClr val="dk2"/>
              </a:buClr>
              <a:buSzPts val="1200"/>
              <a:buNone/>
            </a:pPr>
            <a:r>
              <a:rPr lang="fr-FR" sz="1200" b="0" i="0" u="none" strike="noStrike" dirty="0">
                <a:solidFill>
                  <a:schemeClr val="dk2"/>
                </a:solidFill>
                <a:latin typeface="Avenir Book" panose="02000503020000020003" pitchFamily="2" charset="0"/>
                <a:ea typeface="Avenir"/>
                <a:cs typeface="Avenir"/>
                <a:sym typeface="Avenir"/>
              </a:rPr>
              <a:t>Les managers ou toute personne étant amenée à recruter et gérer une équipe. Aucun </a:t>
            </a:r>
            <a:r>
              <a:rPr lang="fr-FR" sz="1200" b="0" i="0" u="none" strike="noStrike" dirty="0" err="1">
                <a:solidFill>
                  <a:schemeClr val="dk2"/>
                </a:solidFill>
                <a:latin typeface="Avenir Book" panose="02000503020000020003" pitchFamily="2" charset="0"/>
                <a:ea typeface="Avenir"/>
                <a:cs typeface="Avenir"/>
                <a:sym typeface="Avenir"/>
              </a:rPr>
              <a:t>pré-requis</a:t>
            </a:r>
            <a:r>
              <a:rPr lang="fr-FR" sz="1200" b="0" i="0" u="none" strike="noStrike" dirty="0">
                <a:solidFill>
                  <a:schemeClr val="dk2"/>
                </a:solidFill>
                <a:latin typeface="Avenir Book" panose="02000503020000020003" pitchFamily="2" charset="0"/>
                <a:ea typeface="Avenir"/>
                <a:cs typeface="Avenir"/>
                <a:sym typeface="Avenir"/>
              </a:rPr>
              <a:t>.</a:t>
            </a:r>
            <a:endParaRPr sz="1200" dirty="0">
              <a:solidFill>
                <a:schemeClr val="dk2"/>
              </a:solidFill>
              <a:latin typeface="Avenir Book" panose="02000503020000020003" pitchFamily="2" charset="0"/>
              <a:ea typeface="Avenir"/>
              <a:cs typeface="Avenir"/>
              <a:sym typeface="Avenir"/>
            </a:endParaRPr>
          </a:p>
          <a:p>
            <a:pPr marL="0" lvl="0" indent="0" algn="just" rtl="0">
              <a:lnSpc>
                <a:spcPct val="90000"/>
              </a:lnSpc>
              <a:spcBef>
                <a:spcPts val="0"/>
              </a:spcBef>
              <a:spcAft>
                <a:spcPts val="0"/>
              </a:spcAft>
              <a:buClr>
                <a:schemeClr val="dk1"/>
              </a:buClr>
              <a:buSzPts val="1200"/>
              <a:buNone/>
            </a:pPr>
            <a:endParaRPr sz="1200" dirty="0">
              <a:solidFill>
                <a:schemeClr val="dk2"/>
              </a:solidFill>
              <a:latin typeface="Avenir Book" panose="02000503020000020003" pitchFamily="2" charset="0"/>
              <a:ea typeface="Avenir"/>
              <a:cs typeface="Avenir"/>
              <a:sym typeface="Avenir"/>
            </a:endParaRPr>
          </a:p>
          <a:p>
            <a:pPr marL="0" lvl="0" indent="0" algn="just" rtl="0">
              <a:lnSpc>
                <a:spcPct val="90000"/>
              </a:lnSpc>
              <a:spcBef>
                <a:spcPts val="0"/>
              </a:spcBef>
              <a:spcAft>
                <a:spcPts val="0"/>
              </a:spcAft>
              <a:buClr>
                <a:schemeClr val="dk2"/>
              </a:buClr>
              <a:buSzPts val="1300"/>
              <a:buNone/>
            </a:pPr>
            <a:r>
              <a:rPr lang="fr-FR" sz="1200" b="1" dirty="0">
                <a:solidFill>
                  <a:schemeClr val="dk2"/>
                </a:solidFill>
                <a:latin typeface="Avenir Book" panose="02000503020000020003" pitchFamily="2" charset="0"/>
                <a:ea typeface="Avenir"/>
                <a:cs typeface="Avenir"/>
                <a:sym typeface="Avenir"/>
              </a:rPr>
              <a:t>OBJECTIFS PÉDAGOGIQUES : </a:t>
            </a:r>
            <a:endParaRPr sz="1200" dirty="0">
              <a:solidFill>
                <a:schemeClr val="dk2"/>
              </a:solidFill>
              <a:latin typeface="Avenir Book" panose="02000503020000020003" pitchFamily="2" charset="0"/>
            </a:endParaRPr>
          </a:p>
          <a:p>
            <a:pPr marL="0" lvl="0" indent="0" algn="just" rtl="0">
              <a:lnSpc>
                <a:spcPct val="90000"/>
              </a:lnSpc>
              <a:spcBef>
                <a:spcPts val="0"/>
              </a:spcBef>
              <a:spcAft>
                <a:spcPts val="0"/>
              </a:spcAft>
              <a:buClr>
                <a:schemeClr val="dk1"/>
              </a:buClr>
              <a:buSzPts val="1200"/>
              <a:buNone/>
            </a:pPr>
            <a:endParaRPr sz="1200" b="0" i="0" u="none" strike="noStrike" dirty="0">
              <a:solidFill>
                <a:schemeClr val="dk2"/>
              </a:solidFill>
              <a:latin typeface="Avenir Book" panose="02000503020000020003" pitchFamily="2" charset="0"/>
              <a:ea typeface="Avenir"/>
              <a:cs typeface="Avenir"/>
              <a:sym typeface="Avenir"/>
            </a:endParaRPr>
          </a:p>
          <a:p>
            <a:pPr marL="0" lvl="0" indent="0" algn="just" rtl="0">
              <a:lnSpc>
                <a:spcPct val="90000"/>
              </a:lnSpc>
              <a:spcBef>
                <a:spcPts val="0"/>
              </a:spcBef>
              <a:spcAft>
                <a:spcPts val="0"/>
              </a:spcAft>
              <a:buClr>
                <a:schemeClr val="dk2"/>
              </a:buClr>
              <a:buSzPts val="1200"/>
              <a:buNone/>
            </a:pPr>
            <a:r>
              <a:rPr lang="fr-FR" sz="1200" b="0" i="0" u="none" strike="noStrike" dirty="0">
                <a:solidFill>
                  <a:schemeClr val="dk2"/>
                </a:solidFill>
                <a:latin typeface="Avenir Book" panose="02000503020000020003" pitchFamily="2" charset="0"/>
                <a:ea typeface="Avenir"/>
                <a:cs typeface="Avenir"/>
                <a:sym typeface="Avenir"/>
              </a:rPr>
              <a:t>L'objectif de cette formation est d'outiller les participants avec les meilleures pratiques en recrutement et intégration, afin d'attirer les meilleurs talents, d'évaluer les candidats de manière efficace et de favoriser une intégration réussie pour une performance optimale des nouveaux collaborateurs.</a:t>
            </a:r>
          </a:p>
          <a:p>
            <a:pPr marL="0" lvl="0" indent="0" algn="just" rtl="0">
              <a:lnSpc>
                <a:spcPct val="90000"/>
              </a:lnSpc>
              <a:spcBef>
                <a:spcPts val="0"/>
              </a:spcBef>
              <a:spcAft>
                <a:spcPts val="0"/>
              </a:spcAft>
              <a:buClr>
                <a:schemeClr val="dk2"/>
              </a:buClr>
              <a:buSzPts val="1200"/>
              <a:buNone/>
            </a:pPr>
            <a:endParaRPr lang="fr-FR" sz="1200" b="0" i="0" u="none" strike="noStrike" dirty="0">
              <a:solidFill>
                <a:schemeClr val="dk2"/>
              </a:solidFill>
              <a:latin typeface="Avenir Book" panose="02000503020000020003" pitchFamily="2" charset="0"/>
              <a:ea typeface="Avenir"/>
              <a:cs typeface="Avenir"/>
              <a:sym typeface="Avenir"/>
            </a:endParaRPr>
          </a:p>
          <a:p>
            <a:pPr marL="171450" indent="-171450" algn="just">
              <a:spcBef>
                <a:spcPts val="0"/>
              </a:spcBef>
              <a:buClr>
                <a:schemeClr val="dk2"/>
              </a:buClr>
              <a:buSzPts val="1200"/>
            </a:pPr>
            <a:r>
              <a:rPr lang="fr-FR" sz="1200" b="0" i="0" u="none" strike="noStrike" dirty="0">
                <a:solidFill>
                  <a:schemeClr val="dk2"/>
                </a:solidFill>
                <a:latin typeface="Avenir Book" panose="02000503020000020003" pitchFamily="2" charset="0"/>
                <a:ea typeface="Avenir"/>
                <a:cs typeface="Avenir"/>
                <a:sym typeface="Avenir"/>
              </a:rPr>
              <a:t>Piloter le processus recrutement : du besoin à l'intégration.</a:t>
            </a:r>
            <a:endParaRPr sz="1200" dirty="0">
              <a:solidFill>
                <a:schemeClr val="dk2"/>
              </a:solidFill>
              <a:latin typeface="Avenir Book" panose="02000503020000020003" pitchFamily="2" charset="0"/>
            </a:endParaRPr>
          </a:p>
          <a:p>
            <a:pPr marL="171450" lvl="0" indent="-171450" algn="l" rtl="0">
              <a:lnSpc>
                <a:spcPct val="90000"/>
              </a:lnSpc>
              <a:spcBef>
                <a:spcPts val="900"/>
              </a:spcBef>
              <a:spcAft>
                <a:spcPts val="0"/>
              </a:spcAft>
              <a:buClr>
                <a:schemeClr val="dk2"/>
              </a:buClr>
              <a:buSzPts val="1200"/>
              <a:buFont typeface="Arial"/>
              <a:buChar char="•"/>
            </a:pPr>
            <a:r>
              <a:rPr lang="fr-FR" sz="1200" b="0" i="0" u="none" strike="noStrike" dirty="0">
                <a:solidFill>
                  <a:schemeClr val="dk2"/>
                </a:solidFill>
                <a:latin typeface="Avenir Book" panose="02000503020000020003" pitchFamily="2" charset="0"/>
                <a:ea typeface="Avenir"/>
                <a:cs typeface="Avenir"/>
                <a:sym typeface="Avenir"/>
              </a:rPr>
              <a:t>Optimiser la présélection de candidats.</a:t>
            </a:r>
            <a:endParaRPr sz="1200" dirty="0">
              <a:solidFill>
                <a:schemeClr val="dk2"/>
              </a:solidFill>
              <a:latin typeface="Avenir Book" panose="02000503020000020003" pitchFamily="2" charset="0"/>
            </a:endParaRPr>
          </a:p>
          <a:p>
            <a:pPr marL="171450" lvl="0" indent="-171450" algn="l" rtl="0">
              <a:lnSpc>
                <a:spcPct val="90000"/>
              </a:lnSpc>
              <a:spcBef>
                <a:spcPts val="900"/>
              </a:spcBef>
              <a:spcAft>
                <a:spcPts val="0"/>
              </a:spcAft>
              <a:buClr>
                <a:schemeClr val="dk2"/>
              </a:buClr>
              <a:buSzPts val="1200"/>
              <a:buFont typeface="Arial"/>
              <a:buChar char="•"/>
            </a:pPr>
            <a:r>
              <a:rPr lang="fr-FR" sz="1200" b="0" i="0" u="none" strike="noStrike" dirty="0">
                <a:solidFill>
                  <a:schemeClr val="dk2"/>
                </a:solidFill>
                <a:latin typeface="Avenir Book" panose="02000503020000020003" pitchFamily="2" charset="0"/>
                <a:ea typeface="Avenir"/>
                <a:cs typeface="Avenir"/>
                <a:sym typeface="Avenir"/>
              </a:rPr>
              <a:t>Objectiver ses décisions de recrutement.</a:t>
            </a:r>
            <a:endParaRPr sz="1200" dirty="0">
              <a:solidFill>
                <a:schemeClr val="dk2"/>
              </a:solidFill>
              <a:latin typeface="Avenir Book" panose="02000503020000020003" pitchFamily="2" charset="0"/>
            </a:endParaRPr>
          </a:p>
          <a:p>
            <a:pPr marL="0" lvl="0" indent="0" algn="l" rtl="0">
              <a:lnSpc>
                <a:spcPct val="90000"/>
              </a:lnSpc>
              <a:spcBef>
                <a:spcPts val="900"/>
              </a:spcBef>
              <a:spcAft>
                <a:spcPts val="0"/>
              </a:spcAft>
              <a:buClr>
                <a:schemeClr val="dk1"/>
              </a:buClr>
              <a:buSzPts val="1200"/>
              <a:buNone/>
            </a:pPr>
            <a:endParaRPr sz="1200" dirty="0">
              <a:solidFill>
                <a:schemeClr val="dk2"/>
              </a:solidFill>
              <a:latin typeface="Avenir Book" panose="02000503020000020003" pitchFamily="2" charset="0"/>
              <a:ea typeface="Avenir"/>
              <a:cs typeface="Avenir"/>
              <a:sym typeface="Avenir"/>
            </a:endParaRPr>
          </a:p>
          <a:p>
            <a:pPr marL="0" lvl="0" indent="0" algn="l" rtl="0">
              <a:lnSpc>
                <a:spcPct val="90000"/>
              </a:lnSpc>
              <a:spcBef>
                <a:spcPts val="900"/>
              </a:spcBef>
              <a:spcAft>
                <a:spcPts val="0"/>
              </a:spcAft>
              <a:buClr>
                <a:schemeClr val="dk2"/>
              </a:buClr>
              <a:buSzPts val="1200"/>
              <a:buNone/>
            </a:pPr>
            <a:r>
              <a:rPr lang="fr-FR" sz="1200" b="1" i="0" u="none" strike="noStrike" dirty="0">
                <a:solidFill>
                  <a:schemeClr val="dk2"/>
                </a:solidFill>
                <a:latin typeface="Avenir Book" panose="02000503020000020003" pitchFamily="2" charset="0"/>
                <a:ea typeface="Avenir"/>
                <a:cs typeface="Avenir"/>
                <a:sym typeface="Avenir"/>
              </a:rPr>
              <a:t>DURÉE : </a:t>
            </a:r>
            <a:r>
              <a:rPr lang="fr-FR" sz="1200" b="0" i="0" u="none" strike="noStrike" dirty="0">
                <a:solidFill>
                  <a:schemeClr val="dk2"/>
                </a:solidFill>
                <a:latin typeface="Avenir Book" panose="02000503020000020003" pitchFamily="2" charset="0"/>
                <a:ea typeface="Avenir"/>
                <a:cs typeface="Avenir"/>
                <a:sym typeface="Avenir"/>
              </a:rPr>
              <a:t>2 jours (14 heures) – Formation intra-entreprise.</a:t>
            </a:r>
            <a:endParaRPr sz="1200" dirty="0">
              <a:solidFill>
                <a:schemeClr val="dk2"/>
              </a:solidFill>
              <a:latin typeface="Avenir Book" panose="02000503020000020003" pitchFamily="2" charset="0"/>
            </a:endParaRPr>
          </a:p>
          <a:p>
            <a:pPr marL="0" lvl="0" indent="0" algn="l" rtl="0">
              <a:lnSpc>
                <a:spcPct val="90000"/>
              </a:lnSpc>
              <a:spcBef>
                <a:spcPts val="900"/>
              </a:spcBef>
              <a:spcAft>
                <a:spcPts val="0"/>
              </a:spcAft>
              <a:buClr>
                <a:schemeClr val="dk1"/>
              </a:buClr>
              <a:buSzPts val="1200"/>
              <a:buNone/>
            </a:pPr>
            <a:endParaRPr sz="800" dirty="0">
              <a:solidFill>
                <a:schemeClr val="dk2"/>
              </a:solidFill>
              <a:latin typeface="Avenir Book" panose="02000503020000020003" pitchFamily="2" charset="0"/>
              <a:ea typeface="Avenir"/>
              <a:cs typeface="Avenir"/>
              <a:sym typeface="Avenir"/>
            </a:endParaRPr>
          </a:p>
          <a:p>
            <a:pPr marL="0" lvl="0" indent="0" algn="l" rtl="0">
              <a:lnSpc>
                <a:spcPct val="90000"/>
              </a:lnSpc>
              <a:spcBef>
                <a:spcPts val="900"/>
              </a:spcBef>
              <a:spcAft>
                <a:spcPts val="0"/>
              </a:spcAft>
              <a:buClr>
                <a:schemeClr val="dk2"/>
              </a:buClr>
              <a:buSzPts val="1300"/>
              <a:buNone/>
            </a:pPr>
            <a:r>
              <a:rPr lang="fr-FR" sz="1200" b="1" i="0" u="none" strike="noStrike" dirty="0">
                <a:solidFill>
                  <a:schemeClr val="dk2"/>
                </a:solidFill>
                <a:latin typeface="Avenir Book" panose="02000503020000020003" pitchFamily="2" charset="0"/>
                <a:ea typeface="Avenir"/>
                <a:cs typeface="Avenir"/>
                <a:sym typeface="Avenir"/>
              </a:rPr>
              <a:t>MOYENS PÉDAGOGIQUES ET D’</a:t>
            </a:r>
            <a:r>
              <a:rPr lang="fr-FR" sz="1200" b="1" dirty="0">
                <a:solidFill>
                  <a:schemeClr val="dk2"/>
                </a:solidFill>
                <a:latin typeface="Avenir Book" panose="02000503020000020003" pitchFamily="2" charset="0"/>
                <a:ea typeface="Avenir"/>
                <a:cs typeface="Avenir"/>
                <a:sym typeface="Avenir"/>
              </a:rPr>
              <a:t>ENCADREMENTS : </a:t>
            </a:r>
            <a:endParaRPr sz="1200" dirty="0">
              <a:solidFill>
                <a:schemeClr val="dk2"/>
              </a:solidFill>
              <a:latin typeface="Avenir Book" panose="02000503020000020003" pitchFamily="2" charset="0"/>
            </a:endParaRPr>
          </a:p>
          <a:p>
            <a:pPr marL="0" lvl="0" indent="0" algn="l" rtl="0">
              <a:lnSpc>
                <a:spcPct val="90000"/>
              </a:lnSpc>
              <a:spcBef>
                <a:spcPts val="900"/>
              </a:spcBef>
              <a:spcAft>
                <a:spcPts val="0"/>
              </a:spcAft>
              <a:buClr>
                <a:schemeClr val="dk2"/>
              </a:buClr>
              <a:buSzPts val="1200"/>
              <a:buNone/>
            </a:pPr>
            <a:r>
              <a:rPr lang="fr-FR" sz="1200" b="0" i="0" u="none" strike="noStrike" dirty="0">
                <a:solidFill>
                  <a:schemeClr val="dk2"/>
                </a:solidFill>
                <a:latin typeface="Avenir Book" panose="02000503020000020003" pitchFamily="2" charset="0"/>
                <a:ea typeface="Avenir"/>
                <a:cs typeface="Avenir"/>
                <a:sym typeface="Avenir"/>
              </a:rPr>
              <a:t>Modules de 3 heures et 4 heures, sous forme de demi-journée alternant formation théorique et interactive en présentiel (50 %), mise en pratique (50%) et accompagnement individuel avec des plans d’actions personnalisés et directement </a:t>
            </a:r>
            <a:r>
              <a:rPr lang="fr-FR" sz="1200" dirty="0">
                <a:solidFill>
                  <a:schemeClr val="dk2"/>
                </a:solidFill>
                <a:latin typeface="Avenir Book" panose="02000503020000020003" pitchFamily="2" charset="0"/>
                <a:ea typeface="Avenir"/>
                <a:cs typeface="Avenir"/>
                <a:sym typeface="Avenir"/>
              </a:rPr>
              <a:t>applicables</a:t>
            </a:r>
            <a:r>
              <a:rPr lang="fr-FR" sz="1200" b="0" i="0" u="none" strike="noStrike" dirty="0">
                <a:solidFill>
                  <a:schemeClr val="dk2"/>
                </a:solidFill>
                <a:latin typeface="Avenir Book" panose="02000503020000020003" pitchFamily="2" charset="0"/>
                <a:ea typeface="Avenir"/>
                <a:cs typeface="Avenir"/>
                <a:sym typeface="Avenir"/>
              </a:rPr>
              <a:t> en entreprise.</a:t>
            </a:r>
          </a:p>
          <a:p>
            <a:pPr marL="0" lvl="0" indent="0" algn="l" rtl="0">
              <a:lnSpc>
                <a:spcPct val="90000"/>
              </a:lnSpc>
              <a:spcBef>
                <a:spcPts val="900"/>
              </a:spcBef>
              <a:spcAft>
                <a:spcPts val="0"/>
              </a:spcAft>
              <a:buClr>
                <a:schemeClr val="dk2"/>
              </a:buClr>
              <a:buSzPts val="1200"/>
              <a:buNone/>
            </a:pPr>
            <a:endParaRPr sz="800" dirty="0">
              <a:solidFill>
                <a:schemeClr val="dk2"/>
              </a:solidFill>
              <a:latin typeface="Avenir Book" panose="02000503020000020003" pitchFamily="2" charset="0"/>
            </a:endParaRPr>
          </a:p>
          <a:p>
            <a:pPr marL="0" indent="0">
              <a:buClr>
                <a:srgbClr val="4A626E"/>
              </a:buClr>
              <a:buSzPts val="1300"/>
              <a:buNone/>
            </a:pPr>
            <a:r>
              <a:rPr lang="fr-FR" sz="1200" b="1" dirty="0">
                <a:solidFill>
                  <a:srgbClr val="4A626E"/>
                </a:solidFill>
                <a:latin typeface="Avenir Book" panose="02000503020000020003" pitchFamily="2" charset="0"/>
              </a:rPr>
              <a:t>EVALUATION :</a:t>
            </a:r>
          </a:p>
          <a:p>
            <a:pPr marL="0" indent="0">
              <a:buClr>
                <a:srgbClr val="4A626E"/>
              </a:buClr>
              <a:buSzPts val="1300"/>
              <a:buNone/>
            </a:pPr>
            <a:r>
              <a:rPr lang="fr-FR" sz="1200" dirty="0">
                <a:solidFill>
                  <a:srgbClr val="4A626E"/>
                </a:solidFill>
                <a:latin typeface="Avenir Book" panose="02000503020000020003" pitchFamily="2" charset="0"/>
              </a:rPr>
              <a:t>Une évaluation de compétences acquises est réalisée en début et en fin de formation qui peut prendre différentes formes selon le contenu de la formation suivie : Tests d’évaluation des acquis, cas pratiques, mises en situation, questionnaire en ligne. Une évaluation de la satisfaction de chaque stagiaire est réalisée en ligne. </a:t>
            </a:r>
          </a:p>
          <a:p>
            <a:pPr marL="0" lvl="0" indent="0" algn="l" rtl="0">
              <a:lnSpc>
                <a:spcPct val="90000"/>
              </a:lnSpc>
              <a:spcBef>
                <a:spcPts val="750"/>
              </a:spcBef>
              <a:spcAft>
                <a:spcPts val="0"/>
              </a:spcAft>
              <a:buClr>
                <a:srgbClr val="000000"/>
              </a:buClr>
              <a:buSzPts val="1100"/>
              <a:buNone/>
            </a:pPr>
            <a:br>
              <a:rPr lang="fr-FR" sz="1200" b="0" i="0" u="none" strike="noStrike" dirty="0">
                <a:solidFill>
                  <a:schemeClr val="dk2"/>
                </a:solidFill>
                <a:latin typeface="Avenir Book" panose="02000503020000020003" pitchFamily="2" charset="0"/>
              </a:rPr>
            </a:br>
            <a:endParaRPr sz="1200" dirty="0">
              <a:solidFill>
                <a:schemeClr val="dk2"/>
              </a:solidFill>
              <a:latin typeface="Avenir Book" panose="02000503020000020003" pitchFamily="2" charset="0"/>
            </a:endParaRPr>
          </a:p>
        </p:txBody>
      </p:sp>
      <p:sp>
        <p:nvSpPr>
          <p:cNvPr id="5" name="Google Shape;90;p2">
            <a:extLst>
              <a:ext uri="{FF2B5EF4-FFF2-40B4-BE49-F238E27FC236}">
                <a16:creationId xmlns:a16="http://schemas.microsoft.com/office/drawing/2014/main" id="{8594411F-6558-9AA0-23B6-610F1BA7E406}"/>
              </a:ext>
            </a:extLst>
          </p:cNvPr>
          <p:cNvSpPr txBox="1"/>
          <p:nvPr/>
        </p:nvSpPr>
        <p:spPr>
          <a:xfrm>
            <a:off x="2919051" y="492375"/>
            <a:ext cx="40590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 b="1" dirty="0">
                <a:solidFill>
                  <a:schemeClr val="dk2"/>
                </a:solidFill>
                <a:latin typeface="Avenir"/>
                <a:ea typeface="Avenir"/>
                <a:cs typeface="Avenir"/>
                <a:sym typeface="Avenir"/>
              </a:rPr>
              <a:t>RECRUTEMENT ET INTÉGRATION</a:t>
            </a:r>
            <a:endParaRPr dirty="0"/>
          </a:p>
        </p:txBody>
      </p:sp>
      <p:sp>
        <p:nvSpPr>
          <p:cNvPr id="2" name="Espace réservé du numéro de diapositive 1">
            <a:extLst>
              <a:ext uri="{FF2B5EF4-FFF2-40B4-BE49-F238E27FC236}">
                <a16:creationId xmlns:a16="http://schemas.microsoft.com/office/drawing/2014/main" id="{1005F3FB-A5C2-20CF-9B77-093BB6CDF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2" name="Google Shape;95;p3">
            <a:extLst>
              <a:ext uri="{FF2B5EF4-FFF2-40B4-BE49-F238E27FC236}">
                <a16:creationId xmlns:a16="http://schemas.microsoft.com/office/drawing/2014/main" id="{F73317FC-5F4A-610C-0BDF-F7077AF668B1}"/>
              </a:ext>
            </a:extLst>
          </p:cNvPr>
          <p:cNvSpPr txBox="1">
            <a:spLocks noGrp="1"/>
          </p:cNvSpPr>
          <p:nvPr>
            <p:ph type="body" idx="1"/>
          </p:nvPr>
        </p:nvSpPr>
        <p:spPr>
          <a:xfrm>
            <a:off x="360000" y="1178168"/>
            <a:ext cx="6300000" cy="957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Clr>
                <a:srgbClr val="000000"/>
              </a:buClr>
              <a:buSzPts val="1100"/>
              <a:buNone/>
            </a:pPr>
            <a:r>
              <a:rPr lang="fr-FR" sz="1300" b="1" i="0" u="none" strike="noStrike" dirty="0">
                <a:solidFill>
                  <a:schemeClr val="dk2"/>
                </a:solidFill>
                <a:latin typeface="Avenir"/>
                <a:ea typeface="Avenir"/>
                <a:cs typeface="Avenir"/>
                <a:sym typeface="Avenir"/>
              </a:rPr>
              <a:t>CONTENU : </a:t>
            </a:r>
            <a:endParaRPr lang="fr-FR" sz="1300" b="1" dirty="0">
              <a:solidFill>
                <a:schemeClr val="dk2"/>
              </a:solidFill>
              <a:latin typeface="Avenir"/>
              <a:ea typeface="Avenir"/>
              <a:cs typeface="Avenir"/>
              <a:sym typeface="Avenir"/>
            </a:endParaRPr>
          </a:p>
          <a:p>
            <a:pPr marL="0" lvl="0" indent="0" algn="l" rtl="0">
              <a:lnSpc>
                <a:spcPct val="90000"/>
              </a:lnSpc>
              <a:spcBef>
                <a:spcPts val="750"/>
              </a:spcBef>
              <a:spcAft>
                <a:spcPts val="0"/>
              </a:spcAft>
              <a:buClr>
                <a:srgbClr val="000000"/>
              </a:buClr>
              <a:buSzPts val="1100"/>
              <a:buNone/>
            </a:pPr>
            <a:r>
              <a:rPr lang="fr-FR" sz="1200" b="0" i="0" u="none" strike="noStrike" dirty="0">
                <a:solidFill>
                  <a:schemeClr val="dk2"/>
                </a:solidFill>
                <a:latin typeface="Avenir"/>
                <a:ea typeface="Avenir"/>
                <a:cs typeface="Avenir"/>
                <a:sym typeface="Avenir"/>
              </a:rPr>
              <a:t>Découvrir un maximum d’outils, de réflexes et de bonnes pratiques. Formation immédiatement opérationnelle à partir d’outils </a:t>
            </a:r>
            <a:r>
              <a:rPr lang="fr-FR" sz="1200" dirty="0">
                <a:solidFill>
                  <a:schemeClr val="dk2"/>
                </a:solidFill>
                <a:latin typeface="Avenir"/>
                <a:ea typeface="Avenir"/>
                <a:cs typeface="Avenir"/>
                <a:sym typeface="Avenir"/>
              </a:rPr>
              <a:t>créés,</a:t>
            </a:r>
            <a:r>
              <a:rPr lang="fr-FR" sz="1200" b="0" i="0" u="none" strike="noStrike" dirty="0">
                <a:solidFill>
                  <a:schemeClr val="dk2"/>
                </a:solidFill>
                <a:latin typeface="Avenir"/>
                <a:ea typeface="Avenir"/>
                <a:cs typeface="Avenir"/>
                <a:sym typeface="Avenir"/>
              </a:rPr>
              <a:t> mis à jour et </a:t>
            </a:r>
            <a:r>
              <a:rPr lang="fr-FR" sz="1200" dirty="0">
                <a:solidFill>
                  <a:schemeClr val="dk2"/>
                </a:solidFill>
                <a:latin typeface="Avenir"/>
                <a:ea typeface="Avenir"/>
                <a:cs typeface="Avenir"/>
                <a:sym typeface="Avenir"/>
              </a:rPr>
              <a:t>utilisés</a:t>
            </a:r>
            <a:r>
              <a:rPr lang="fr-FR" sz="1200" b="0" i="0" u="none" strike="noStrike" dirty="0">
                <a:solidFill>
                  <a:schemeClr val="dk2"/>
                </a:solidFill>
                <a:latin typeface="Avenir"/>
                <a:ea typeface="Avenir"/>
                <a:cs typeface="Avenir"/>
                <a:sym typeface="Avenir"/>
              </a:rPr>
              <a:t> concrètement par les experts du recrutement du Groupe SPARTE.</a:t>
            </a:r>
            <a:endParaRPr lang="fr-FR" sz="1200" dirty="0">
              <a:solidFill>
                <a:schemeClr val="dk2"/>
              </a:solidFill>
            </a:endParaRPr>
          </a:p>
          <a:p>
            <a:pPr marL="0" lvl="0" indent="0" algn="l" rtl="0">
              <a:lnSpc>
                <a:spcPct val="90000"/>
              </a:lnSpc>
              <a:spcBef>
                <a:spcPts val="0"/>
              </a:spcBef>
              <a:spcAft>
                <a:spcPts val="0"/>
              </a:spcAft>
              <a:buClr>
                <a:schemeClr val="dk2"/>
              </a:buClr>
              <a:buSzPts val="1200"/>
              <a:buNone/>
            </a:pPr>
            <a:endParaRPr lang="fr-FR" sz="1200" b="1" dirty="0">
              <a:solidFill>
                <a:schemeClr val="dk2"/>
              </a:solidFill>
              <a:latin typeface="Avenir"/>
              <a:ea typeface="Avenir"/>
              <a:cs typeface="Avenir"/>
              <a:sym typeface="Avenir"/>
            </a:endParaRPr>
          </a:p>
          <a:p>
            <a:pPr marL="0" lvl="0" indent="0" algn="l" rtl="0">
              <a:lnSpc>
                <a:spcPct val="90000"/>
              </a:lnSpc>
              <a:spcBef>
                <a:spcPts val="0"/>
              </a:spcBef>
              <a:spcAft>
                <a:spcPts val="0"/>
              </a:spcAft>
              <a:buClr>
                <a:schemeClr val="dk2"/>
              </a:buClr>
              <a:buSzPts val="1200"/>
              <a:buNone/>
            </a:pPr>
            <a:endParaRPr lang="fr-FR" sz="1200" b="1" dirty="0">
              <a:solidFill>
                <a:schemeClr val="dk2"/>
              </a:solidFill>
              <a:latin typeface="Avenir"/>
              <a:ea typeface="Avenir"/>
              <a:cs typeface="Avenir"/>
              <a:sym typeface="Avenir"/>
            </a:endParaRPr>
          </a:p>
          <a:p>
            <a:pPr marL="0" lvl="0" indent="0" algn="l" rtl="0">
              <a:lnSpc>
                <a:spcPct val="90000"/>
              </a:lnSpc>
              <a:spcBef>
                <a:spcPts val="0"/>
              </a:spcBef>
              <a:spcAft>
                <a:spcPts val="0"/>
              </a:spcAft>
              <a:buClr>
                <a:schemeClr val="dk2"/>
              </a:buClr>
              <a:buSzPts val="1200"/>
              <a:buNone/>
            </a:pPr>
            <a:r>
              <a:rPr lang="fr-FR" sz="1200" b="1" dirty="0">
                <a:solidFill>
                  <a:schemeClr val="dk2"/>
                </a:solidFill>
                <a:latin typeface="Avenir"/>
                <a:ea typeface="Avenir"/>
                <a:cs typeface="Avenir"/>
                <a:sym typeface="Avenir"/>
              </a:rPr>
              <a:t>→ PREMIÈRE JOURNÉE : </a:t>
            </a:r>
            <a:endParaRPr dirty="0">
              <a:solidFill>
                <a:schemeClr val="dk2"/>
              </a:solidFill>
            </a:endParaRPr>
          </a:p>
          <a:p>
            <a:pPr marL="0" lvl="0" indent="0" algn="l" rtl="0">
              <a:lnSpc>
                <a:spcPct val="90000"/>
              </a:lnSpc>
              <a:spcBef>
                <a:spcPts val="0"/>
              </a:spcBef>
              <a:spcAft>
                <a:spcPts val="0"/>
              </a:spcAft>
              <a:buClr>
                <a:schemeClr val="dk1"/>
              </a:buClr>
              <a:buSzPts val="1800"/>
              <a:buNone/>
            </a:pPr>
            <a:endParaRPr sz="1800" b="0" i="0" u="none" strike="noStrike" dirty="0">
              <a:solidFill>
                <a:schemeClr val="dk2"/>
              </a:solidFill>
              <a:latin typeface="Arial"/>
              <a:ea typeface="Arial"/>
              <a:cs typeface="Arial"/>
              <a:sym typeface="Arial"/>
            </a:endParaRPr>
          </a:p>
          <a:p>
            <a:pPr marL="0" lvl="0" indent="0" algn="l" rtl="0">
              <a:lnSpc>
                <a:spcPct val="90000"/>
              </a:lnSpc>
              <a:spcBef>
                <a:spcPts val="0"/>
              </a:spcBef>
              <a:spcAft>
                <a:spcPts val="0"/>
              </a:spcAft>
              <a:buClr>
                <a:schemeClr val="dk2"/>
              </a:buClr>
              <a:buSzPts val="1200"/>
              <a:buNone/>
            </a:pPr>
            <a:r>
              <a:rPr lang="fr-FR" sz="1200" b="0" i="0" u="none" strike="noStrike" dirty="0">
                <a:solidFill>
                  <a:schemeClr val="dk2"/>
                </a:solidFill>
                <a:latin typeface="Avenir"/>
                <a:ea typeface="Avenir"/>
                <a:cs typeface="Avenir"/>
                <a:sym typeface="Avenir"/>
              </a:rPr>
              <a:t>Modules techniques du recrutement :</a:t>
            </a:r>
            <a:endParaRPr dirty="0">
              <a:solidFill>
                <a:schemeClr val="dk2"/>
              </a:solidFill>
            </a:endParaRPr>
          </a:p>
          <a:p>
            <a:pPr marL="0" lvl="0" indent="0" algn="l" rtl="0">
              <a:lnSpc>
                <a:spcPct val="90000"/>
              </a:lnSpc>
              <a:spcBef>
                <a:spcPts val="0"/>
              </a:spcBef>
              <a:spcAft>
                <a:spcPts val="0"/>
              </a:spcAft>
              <a:buClr>
                <a:schemeClr val="dk1"/>
              </a:buClr>
              <a:buSzPts val="1200"/>
              <a:buNone/>
            </a:pP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Identification et définition du besoin</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Caractéristiques du projet de recrutement</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Diffusion du besoin de recrutement</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Recueil des candidatures et sélection</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Choix et intégration du candidat</a:t>
            </a:r>
            <a:endParaRPr dirty="0">
              <a:solidFill>
                <a:schemeClr val="dk2"/>
              </a:solidFill>
            </a:endParaRPr>
          </a:p>
          <a:p>
            <a:pPr marL="0" lvl="0" indent="0" algn="l" rtl="0">
              <a:lnSpc>
                <a:spcPct val="90000"/>
              </a:lnSpc>
              <a:spcBef>
                <a:spcPts val="0"/>
              </a:spcBef>
              <a:spcAft>
                <a:spcPts val="0"/>
              </a:spcAft>
              <a:buClr>
                <a:schemeClr val="dk2"/>
              </a:buClr>
              <a:buSzPts val="1200"/>
              <a:buNone/>
            </a:pPr>
            <a:br>
              <a:rPr lang="fr-FR" sz="1200" b="0" i="0" u="none" strike="noStrike" dirty="0">
                <a:solidFill>
                  <a:schemeClr val="dk2"/>
                </a:solidFill>
                <a:latin typeface="Avenir"/>
                <a:ea typeface="Avenir"/>
                <a:cs typeface="Avenir"/>
                <a:sym typeface="Avenir"/>
              </a:rPr>
            </a:br>
            <a:r>
              <a:rPr lang="fr-FR" sz="1200" b="0" i="0" u="none" strike="noStrike" dirty="0">
                <a:solidFill>
                  <a:schemeClr val="dk2"/>
                </a:solidFill>
                <a:latin typeface="Avenir"/>
                <a:ea typeface="Avenir"/>
                <a:cs typeface="Avenir"/>
                <a:sym typeface="Avenir"/>
              </a:rPr>
              <a:t>Mise en pratique : </a:t>
            </a:r>
            <a:endParaRPr dirty="0">
              <a:solidFill>
                <a:schemeClr val="dk2"/>
              </a:solidFill>
            </a:endParaRPr>
          </a:p>
          <a:p>
            <a:pPr marL="0" lvl="0" indent="0" algn="l" rtl="0">
              <a:lnSpc>
                <a:spcPct val="90000"/>
              </a:lnSpc>
              <a:spcBef>
                <a:spcPts val="0"/>
              </a:spcBef>
              <a:spcAft>
                <a:spcPts val="0"/>
              </a:spcAft>
              <a:buClr>
                <a:schemeClr val="dk2"/>
              </a:buClr>
              <a:buSzPts val="1200"/>
              <a:buNone/>
            </a:pPr>
            <a:br>
              <a:rPr lang="fr-FR" sz="1200" b="0" i="0" u="none" strike="noStrike" dirty="0">
                <a:solidFill>
                  <a:schemeClr val="dk2"/>
                </a:solidFill>
                <a:latin typeface="Avenir"/>
                <a:ea typeface="Avenir"/>
                <a:cs typeface="Avenir"/>
                <a:sym typeface="Avenir"/>
              </a:rPr>
            </a:br>
            <a:r>
              <a:rPr lang="fr-FR" sz="1200" b="0" i="0" u="none" strike="noStrike" dirty="0">
                <a:solidFill>
                  <a:schemeClr val="dk2"/>
                </a:solidFill>
                <a:latin typeface="Avenir"/>
                <a:ea typeface="Avenir"/>
                <a:cs typeface="Avenir"/>
                <a:sym typeface="Avenir"/>
              </a:rPr>
              <a:t>-   Présentation et mise en place d’un dossier outils « Du sourcing et recrutement »</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Session de travail en autonomie (2H)</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Plan d’action personnalisé </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Debriefing individuel sur le plan d’action</a:t>
            </a:r>
            <a:endParaRPr dirty="0">
              <a:solidFill>
                <a:schemeClr val="dk2"/>
              </a:solidFill>
            </a:endParaRPr>
          </a:p>
          <a:p>
            <a:pPr marL="0" lvl="0" indent="0" algn="l" rtl="0">
              <a:lnSpc>
                <a:spcPct val="90000"/>
              </a:lnSpc>
              <a:spcBef>
                <a:spcPts val="0"/>
              </a:spcBef>
              <a:spcAft>
                <a:spcPts val="0"/>
              </a:spcAft>
              <a:buClr>
                <a:schemeClr val="dk2"/>
              </a:buClr>
              <a:buSzPts val="1200"/>
              <a:buNone/>
            </a:pPr>
            <a:br>
              <a:rPr lang="fr-FR" sz="1200" dirty="0">
                <a:solidFill>
                  <a:schemeClr val="dk2"/>
                </a:solidFill>
                <a:latin typeface="Avenir"/>
                <a:ea typeface="Avenir"/>
                <a:cs typeface="Avenir"/>
                <a:sym typeface="Avenir"/>
              </a:rPr>
            </a:br>
            <a:br>
              <a:rPr lang="fr-FR" sz="1200" dirty="0">
                <a:solidFill>
                  <a:schemeClr val="dk2"/>
                </a:solidFill>
                <a:latin typeface="Avenir"/>
                <a:ea typeface="Avenir"/>
                <a:cs typeface="Avenir"/>
                <a:sym typeface="Avenir"/>
              </a:rPr>
            </a:br>
            <a:r>
              <a:rPr lang="fr-FR" sz="1200" b="1" dirty="0">
                <a:solidFill>
                  <a:schemeClr val="dk2"/>
                </a:solidFill>
                <a:latin typeface="Avenir"/>
                <a:ea typeface="Avenir"/>
                <a:cs typeface="Avenir"/>
                <a:sym typeface="Avenir"/>
              </a:rPr>
              <a:t>→ DEUXIÈME JOURNÉE : </a:t>
            </a:r>
            <a:endParaRPr dirty="0">
              <a:solidFill>
                <a:schemeClr val="dk2"/>
              </a:solidFill>
            </a:endParaRPr>
          </a:p>
          <a:p>
            <a:pPr marL="0" lvl="0" indent="0" algn="l" rtl="0">
              <a:lnSpc>
                <a:spcPct val="90000"/>
              </a:lnSpc>
              <a:spcBef>
                <a:spcPts val="750"/>
              </a:spcBef>
              <a:spcAft>
                <a:spcPts val="0"/>
              </a:spcAft>
              <a:buClr>
                <a:schemeClr val="dk1"/>
              </a:buClr>
              <a:buSzPts val="1200"/>
              <a:buNone/>
            </a:pPr>
            <a:endParaRPr sz="1200" b="1" dirty="0">
              <a:solidFill>
                <a:schemeClr val="dk2"/>
              </a:solidFill>
              <a:latin typeface="Avenir"/>
              <a:ea typeface="Avenir"/>
              <a:cs typeface="Avenir"/>
              <a:sym typeface="Avenir"/>
            </a:endParaRPr>
          </a:p>
          <a:p>
            <a:pPr marL="0" lvl="0" indent="0" algn="l" rtl="0">
              <a:lnSpc>
                <a:spcPct val="90000"/>
              </a:lnSpc>
              <a:spcBef>
                <a:spcPts val="0"/>
              </a:spcBef>
              <a:spcAft>
                <a:spcPts val="0"/>
              </a:spcAft>
              <a:buClr>
                <a:schemeClr val="dk2"/>
              </a:buClr>
              <a:buSzPts val="1200"/>
              <a:buNone/>
            </a:pPr>
            <a:r>
              <a:rPr lang="fr-FR" sz="1200" b="0" i="0" u="none" strike="noStrike" dirty="0">
                <a:solidFill>
                  <a:schemeClr val="dk2"/>
                </a:solidFill>
                <a:latin typeface="Avenir"/>
                <a:ea typeface="Avenir"/>
                <a:cs typeface="Avenir"/>
                <a:sym typeface="Avenir"/>
              </a:rPr>
              <a:t>Modules techniques du recrutement :</a:t>
            </a:r>
            <a:endParaRPr dirty="0">
              <a:solidFill>
                <a:schemeClr val="dk2"/>
              </a:solidFill>
            </a:endParaRPr>
          </a:p>
          <a:p>
            <a:pPr marL="0" lvl="0" indent="0" algn="l" rtl="0">
              <a:lnSpc>
                <a:spcPct val="90000"/>
              </a:lnSpc>
              <a:spcBef>
                <a:spcPts val="0"/>
              </a:spcBef>
              <a:spcAft>
                <a:spcPts val="0"/>
              </a:spcAft>
              <a:buClr>
                <a:schemeClr val="dk1"/>
              </a:buClr>
              <a:buSzPts val="1200"/>
              <a:buNone/>
            </a:pP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Motivation</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L’entretien de recrutement</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La sélection</a:t>
            </a:r>
            <a:endParaRPr dirty="0">
              <a:solidFill>
                <a:schemeClr val="dk2"/>
              </a:solidFill>
            </a:endParaRPr>
          </a:p>
          <a:p>
            <a:pPr marL="171450" lvl="0" indent="-171450" algn="l" rtl="0">
              <a:lnSpc>
                <a:spcPct val="90000"/>
              </a:lnSpc>
              <a:spcBef>
                <a:spcPts val="0"/>
              </a:spcBef>
              <a:spcAft>
                <a:spcPts val="0"/>
              </a:spcAft>
              <a:buClr>
                <a:schemeClr val="dk2"/>
              </a:buClr>
              <a:buSzPts val="1200"/>
              <a:buChar char="•"/>
            </a:pPr>
            <a:r>
              <a:rPr lang="fr-FR" sz="1200" b="0" i="0" u="none" strike="noStrike" dirty="0">
                <a:solidFill>
                  <a:schemeClr val="dk2"/>
                </a:solidFill>
                <a:latin typeface="Avenir"/>
                <a:ea typeface="Avenir"/>
                <a:cs typeface="Avenir"/>
                <a:sym typeface="Avenir"/>
              </a:rPr>
              <a:t>Stratégie d’intégration </a:t>
            </a:r>
            <a:endParaRPr dirty="0">
              <a:solidFill>
                <a:schemeClr val="dk2"/>
              </a:solidFill>
            </a:endParaRPr>
          </a:p>
          <a:p>
            <a:pPr marL="0" lvl="0" indent="0" algn="l" rtl="0">
              <a:lnSpc>
                <a:spcPct val="90000"/>
              </a:lnSpc>
              <a:spcBef>
                <a:spcPts val="0"/>
              </a:spcBef>
              <a:spcAft>
                <a:spcPts val="0"/>
              </a:spcAft>
              <a:buClr>
                <a:schemeClr val="dk2"/>
              </a:buClr>
              <a:buSzPts val="1200"/>
              <a:buNone/>
            </a:pPr>
            <a:br>
              <a:rPr lang="fr-FR" sz="1200" b="0" i="0" u="none" strike="noStrike" dirty="0">
                <a:solidFill>
                  <a:schemeClr val="dk2"/>
                </a:solidFill>
                <a:latin typeface="Avenir"/>
                <a:ea typeface="Avenir"/>
                <a:cs typeface="Avenir"/>
                <a:sym typeface="Avenir"/>
              </a:rPr>
            </a:br>
            <a:r>
              <a:rPr lang="fr-FR" sz="1200" b="0" i="0" u="none" strike="noStrike" dirty="0">
                <a:solidFill>
                  <a:schemeClr val="dk2"/>
                </a:solidFill>
                <a:latin typeface="Avenir"/>
                <a:ea typeface="Avenir"/>
                <a:cs typeface="Avenir"/>
                <a:sym typeface="Avenir"/>
              </a:rPr>
              <a:t>Module atelier guidé :</a:t>
            </a:r>
            <a:endParaRPr dirty="0">
              <a:solidFill>
                <a:schemeClr val="dk2"/>
              </a:solidFill>
            </a:endParaRPr>
          </a:p>
          <a:p>
            <a:pPr marL="0" lvl="0" indent="0" algn="l" rtl="0">
              <a:lnSpc>
                <a:spcPct val="90000"/>
              </a:lnSpc>
              <a:spcBef>
                <a:spcPts val="0"/>
              </a:spcBef>
              <a:spcAft>
                <a:spcPts val="0"/>
              </a:spcAft>
              <a:buClr>
                <a:schemeClr val="dk2"/>
              </a:buClr>
              <a:buSzPts val="1200"/>
              <a:buNone/>
            </a:pPr>
            <a:br>
              <a:rPr lang="fr-FR" sz="1200" b="0" i="0" u="none" strike="noStrike" dirty="0">
                <a:solidFill>
                  <a:schemeClr val="dk2"/>
                </a:solidFill>
                <a:latin typeface="Avenir"/>
                <a:ea typeface="Avenir"/>
                <a:cs typeface="Avenir"/>
                <a:sym typeface="Avenir"/>
              </a:rPr>
            </a:br>
            <a:r>
              <a:rPr lang="fr-FR" sz="1200" b="0" i="0" u="none" strike="noStrike" dirty="0">
                <a:solidFill>
                  <a:schemeClr val="dk2"/>
                </a:solidFill>
                <a:latin typeface="Avenir"/>
                <a:ea typeface="Avenir"/>
                <a:cs typeface="Avenir"/>
                <a:sym typeface="Avenir"/>
              </a:rPr>
              <a:t>-   Partage d’expériences</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Les outils de </a:t>
            </a:r>
            <a:r>
              <a:rPr lang="fr-FR" sz="1200" dirty="0">
                <a:solidFill>
                  <a:schemeClr val="dk2"/>
                </a:solidFill>
                <a:latin typeface="Avenir"/>
                <a:ea typeface="Avenir"/>
                <a:cs typeface="Avenir"/>
                <a:sym typeface="Avenir"/>
              </a:rPr>
              <a:t>l'</a:t>
            </a:r>
            <a:r>
              <a:rPr lang="fr-FR" sz="1200" dirty="0" err="1">
                <a:solidFill>
                  <a:schemeClr val="dk2"/>
                </a:solidFill>
                <a:latin typeface="Avenir"/>
                <a:ea typeface="Avenir"/>
                <a:cs typeface="Avenir"/>
                <a:sym typeface="Avenir"/>
              </a:rPr>
              <a:t>onboarding</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Plan d’action personnalisé</a:t>
            </a:r>
            <a:endParaRPr sz="1200" dirty="0">
              <a:solidFill>
                <a:schemeClr val="dk2"/>
              </a:solidFill>
              <a:latin typeface="Avenir"/>
              <a:ea typeface="Avenir"/>
              <a:cs typeface="Avenir"/>
              <a:sym typeface="Avenir"/>
            </a:endParaRPr>
          </a:p>
          <a:p>
            <a:pPr marL="171450" lvl="0" indent="-171450" algn="l" rtl="0">
              <a:lnSpc>
                <a:spcPct val="90000"/>
              </a:lnSpc>
              <a:spcBef>
                <a:spcPts val="0"/>
              </a:spcBef>
              <a:spcAft>
                <a:spcPts val="0"/>
              </a:spcAft>
              <a:buClr>
                <a:schemeClr val="dk2"/>
              </a:buClr>
              <a:buSzPts val="1200"/>
              <a:buFont typeface="Avenir"/>
              <a:buChar char="-"/>
            </a:pPr>
            <a:r>
              <a:rPr lang="fr-FR" sz="1200" b="0" i="0" u="none" strike="noStrike" dirty="0">
                <a:solidFill>
                  <a:schemeClr val="dk2"/>
                </a:solidFill>
                <a:latin typeface="Avenir"/>
                <a:ea typeface="Avenir"/>
                <a:cs typeface="Avenir"/>
                <a:sym typeface="Avenir"/>
              </a:rPr>
              <a:t>Debriefing individuel sur le plan d’action</a:t>
            </a:r>
            <a:endParaRPr dirty="0">
              <a:solidFill>
                <a:schemeClr val="dk2"/>
              </a:solidFill>
            </a:endParaRPr>
          </a:p>
        </p:txBody>
      </p:sp>
      <p:sp>
        <p:nvSpPr>
          <p:cNvPr id="3" name="Espace réservé du numéro de diapositive 2">
            <a:extLst>
              <a:ext uri="{FF2B5EF4-FFF2-40B4-BE49-F238E27FC236}">
                <a16:creationId xmlns:a16="http://schemas.microsoft.com/office/drawing/2014/main" id="{8FA27A07-738D-9054-2EC0-B57D4A1004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spTree>
    <p:extLst>
      <p:ext uri="{BB962C8B-B14F-4D97-AF65-F5344CB8AC3E}">
        <p14:creationId xmlns:p14="http://schemas.microsoft.com/office/powerpoint/2010/main" val="313359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89" name="Google Shape;89;p2"/>
          <p:cNvSpPr txBox="1">
            <a:spLocks noGrp="1"/>
          </p:cNvSpPr>
          <p:nvPr>
            <p:ph type="body" idx="1"/>
          </p:nvPr>
        </p:nvSpPr>
        <p:spPr>
          <a:xfrm>
            <a:off x="360000" y="1263535"/>
            <a:ext cx="6300000" cy="86424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A626E"/>
              </a:buClr>
              <a:buSzPts val="1300"/>
              <a:buNone/>
            </a:pPr>
            <a:r>
              <a:rPr lang="fr-FR" sz="1300" b="1" dirty="0">
                <a:solidFill>
                  <a:srgbClr val="4A626E"/>
                </a:solidFill>
                <a:latin typeface="Avenir"/>
                <a:ea typeface="Avenir"/>
                <a:cs typeface="Avenir"/>
                <a:sym typeface="Avenir"/>
              </a:rPr>
              <a:t>MANAGEMENT </a:t>
            </a:r>
            <a:endParaRPr dirty="0"/>
          </a:p>
          <a:p>
            <a:pPr marL="0" lvl="0" indent="0" algn="l" rtl="0">
              <a:lnSpc>
                <a:spcPct val="90000"/>
              </a:lnSpc>
              <a:spcBef>
                <a:spcPts val="0"/>
              </a:spcBef>
              <a:spcAft>
                <a:spcPts val="0"/>
              </a:spcAft>
              <a:buClr>
                <a:srgbClr val="4A626E"/>
              </a:buClr>
              <a:buSzPts val="1300"/>
              <a:buNone/>
            </a:pPr>
            <a:r>
              <a:rPr lang="fr-FR" sz="1300" b="1" i="0" u="none" strike="noStrike" dirty="0">
                <a:solidFill>
                  <a:srgbClr val="4A626E"/>
                </a:solidFill>
                <a:latin typeface="Avenir"/>
                <a:ea typeface="Avenir"/>
                <a:cs typeface="Avenir"/>
                <a:sym typeface="Avenir"/>
              </a:rPr>
              <a:t>Manager et fidéliser les collaborateurs.</a:t>
            </a:r>
            <a:endParaRPr dirty="0"/>
          </a:p>
          <a:p>
            <a:pPr marL="0" lvl="0" indent="0" algn="l" rtl="0">
              <a:lnSpc>
                <a:spcPct val="90000"/>
              </a:lnSpc>
              <a:spcBef>
                <a:spcPts val="0"/>
              </a:spcBef>
              <a:spcAft>
                <a:spcPts val="0"/>
              </a:spcAft>
              <a:buClr>
                <a:schemeClr val="dk1"/>
              </a:buClr>
              <a:buSzPts val="1300"/>
              <a:buNone/>
            </a:pPr>
            <a:endParaRPr sz="1300" b="1"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300"/>
              <a:buNone/>
            </a:pPr>
            <a:r>
              <a:rPr lang="fr-FR" sz="1300" b="1" i="0" u="none" strike="noStrike" dirty="0">
                <a:solidFill>
                  <a:srgbClr val="4A626E"/>
                </a:solidFill>
                <a:latin typeface="Avenir"/>
                <a:ea typeface="Avenir"/>
                <a:cs typeface="Avenir"/>
                <a:sym typeface="Avenir"/>
              </a:rPr>
              <a:t>CONTEXTE GÉNÉRAL : </a:t>
            </a:r>
            <a:endParaRPr b="1" dirty="0"/>
          </a:p>
          <a:p>
            <a:pPr marL="0" lvl="0" indent="0" algn="l" rtl="0">
              <a:lnSpc>
                <a:spcPct val="90000"/>
              </a:lnSpc>
              <a:spcBef>
                <a:spcPts val="0"/>
              </a:spcBef>
              <a:spcAft>
                <a:spcPts val="0"/>
              </a:spcAft>
              <a:buClr>
                <a:schemeClr val="dk1"/>
              </a:buClr>
              <a:buSzPts val="1800"/>
              <a:buNone/>
            </a:pPr>
            <a:endParaRPr sz="1800" b="0" i="0" u="none" strike="noStrike"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4A626E"/>
              </a:buClr>
              <a:buSzPts val="1200"/>
              <a:buNone/>
            </a:pPr>
            <a:r>
              <a:rPr lang="fr-FR" sz="1200" b="0" i="0" u="none" strike="noStrike" dirty="0">
                <a:solidFill>
                  <a:srgbClr val="4A626E"/>
                </a:solidFill>
                <a:latin typeface="Avenir"/>
                <a:ea typeface="Avenir"/>
                <a:cs typeface="Avenir"/>
                <a:sym typeface="Avenir"/>
              </a:rPr>
              <a:t>Entre le clientélisme salarial et le consumérisme patronal, le manager de demain ne peut plus se contenter d’un management opérationnel au quotidien mais doit construire une gestion fine des projets professionnels de chacun. Adopter un management basé sur les valeurs du « grandir en faisant grandir », c’est une démarche de GPEC individuelle à part entière. (Gestion Prévisionnelle des Emplois et des Compétences). </a:t>
            </a:r>
            <a:endParaRPr dirty="0"/>
          </a:p>
          <a:p>
            <a:pPr marL="0" lvl="0" indent="0" algn="l" rtl="0">
              <a:lnSpc>
                <a:spcPct val="90000"/>
              </a:lnSpc>
              <a:spcBef>
                <a:spcPts val="0"/>
              </a:spcBef>
              <a:spcAft>
                <a:spcPts val="0"/>
              </a:spcAft>
              <a:buClr>
                <a:schemeClr val="dk1"/>
              </a:buClr>
              <a:buSzPts val="1200"/>
              <a:buNone/>
            </a:pPr>
            <a:endParaRPr sz="1200"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300"/>
              <a:buNone/>
            </a:pPr>
            <a:r>
              <a:rPr lang="fr-FR" sz="1300" b="1" dirty="0">
                <a:solidFill>
                  <a:srgbClr val="4A626E"/>
                </a:solidFill>
                <a:latin typeface="Avenir"/>
                <a:ea typeface="Avenir"/>
                <a:cs typeface="Avenir"/>
                <a:sym typeface="Avenir"/>
              </a:rPr>
              <a:t>PUBLIC CONCERNÉ ET PRÉ REQUIS : </a:t>
            </a:r>
          </a:p>
          <a:p>
            <a:pPr marL="0" indent="0">
              <a:spcBef>
                <a:spcPts val="0"/>
              </a:spcBef>
              <a:buClr>
                <a:srgbClr val="4A626E"/>
              </a:buClr>
              <a:buSzPts val="1300"/>
              <a:buNone/>
            </a:pPr>
            <a:r>
              <a:rPr lang="fr-FR" sz="1200" dirty="0">
                <a:solidFill>
                  <a:srgbClr val="4A626E"/>
                </a:solidFill>
                <a:latin typeface="Avenir"/>
                <a:sym typeface="Avenir"/>
              </a:rPr>
              <a:t>Les managers ou toute personne étant amenée à gérer une équipe ou appelée à gérer une équipe. Au</a:t>
            </a:r>
            <a:r>
              <a:rPr lang="fr-FR" sz="1200" dirty="0">
                <a:solidFill>
                  <a:srgbClr val="4A626E"/>
                </a:solidFill>
                <a:latin typeface="Avenir"/>
              </a:rPr>
              <a:t>cun prérequis.</a:t>
            </a:r>
          </a:p>
          <a:p>
            <a:pPr marL="0" lvl="0" indent="0" algn="l" rtl="0">
              <a:lnSpc>
                <a:spcPct val="90000"/>
              </a:lnSpc>
              <a:spcBef>
                <a:spcPts val="0"/>
              </a:spcBef>
              <a:spcAft>
                <a:spcPts val="0"/>
              </a:spcAft>
              <a:buClr>
                <a:srgbClr val="4A626E"/>
              </a:buClr>
              <a:buSzPts val="1300"/>
              <a:buNone/>
            </a:pPr>
            <a:endParaRPr b="1" dirty="0"/>
          </a:p>
          <a:p>
            <a:pPr marL="0" lvl="0" indent="0" algn="l" rtl="0">
              <a:lnSpc>
                <a:spcPct val="90000"/>
              </a:lnSpc>
              <a:spcBef>
                <a:spcPts val="0"/>
              </a:spcBef>
              <a:spcAft>
                <a:spcPts val="0"/>
              </a:spcAft>
              <a:buClr>
                <a:schemeClr val="dk1"/>
              </a:buClr>
              <a:buSzPts val="1200"/>
              <a:buNone/>
            </a:pPr>
            <a:endParaRPr lang="fr-FR" sz="1200" b="0" i="0" u="none" strike="noStrike"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300"/>
              <a:buNone/>
            </a:pPr>
            <a:r>
              <a:rPr lang="fr-FR" sz="1300" b="1" dirty="0">
                <a:solidFill>
                  <a:srgbClr val="4A626E"/>
                </a:solidFill>
                <a:latin typeface="Avenir"/>
                <a:ea typeface="Avenir"/>
                <a:cs typeface="Avenir"/>
                <a:sym typeface="Avenir"/>
              </a:rPr>
              <a:t>OBJECTIFS PÉDAGOGIQUES : </a:t>
            </a:r>
            <a:endParaRPr lang="fr-FR" sz="1300" b="1" i="0" u="none" strike="noStrike"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chemeClr val="dk1"/>
              </a:buClr>
              <a:buSzPts val="1200"/>
              <a:buNone/>
            </a:pPr>
            <a:endParaRPr lang="fr-FR" sz="1200" b="0" i="0" u="none" strike="noStrike"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200" b="0" i="0" u="none" strike="noStrike" dirty="0">
                <a:solidFill>
                  <a:srgbClr val="4A626E"/>
                </a:solidFill>
                <a:latin typeface="Avenir"/>
                <a:ea typeface="Avenir"/>
                <a:cs typeface="Avenir"/>
                <a:sym typeface="Avenir"/>
              </a:rPr>
              <a:t>Comprendre le rôle global du manager ; développer des </a:t>
            </a:r>
            <a:r>
              <a:rPr lang="fr-FR" sz="1200" i="0" u="none" strike="noStrike" dirty="0">
                <a:solidFill>
                  <a:srgbClr val="4A626E"/>
                </a:solidFill>
                <a:latin typeface="Avenir"/>
                <a:ea typeface="Avenir"/>
                <a:cs typeface="Avenir"/>
                <a:sym typeface="Avenir"/>
              </a:rPr>
              <a:t>techniques et des méthodes managériales ; rationaliser ses relations manager/managés.</a:t>
            </a:r>
            <a:endParaRPr lang="fr-FR" sz="1200" dirty="0"/>
          </a:p>
          <a:p>
            <a:pPr marL="0" lvl="0" indent="0" algn="l" rtl="0">
              <a:lnSpc>
                <a:spcPct val="90000"/>
              </a:lnSpc>
              <a:spcBef>
                <a:spcPts val="0"/>
              </a:spcBef>
              <a:spcAft>
                <a:spcPts val="0"/>
              </a:spcAft>
              <a:buClr>
                <a:schemeClr val="dk1"/>
              </a:buClr>
              <a:buSzPts val="1200"/>
              <a:buNone/>
            </a:pPr>
            <a:endParaRPr lang="fr-FR" sz="1200" i="0" u="none" strike="noStrike" dirty="0">
              <a:solidFill>
                <a:srgbClr val="4A626E"/>
              </a:solidFill>
              <a:latin typeface="Avenir"/>
              <a:ea typeface="Avenir"/>
              <a:cs typeface="Avenir"/>
              <a:sym typeface="Avenir"/>
            </a:endParaRPr>
          </a:p>
          <a:p>
            <a:pPr marL="171450" lvl="0" indent="-171450" algn="l" rtl="0">
              <a:lnSpc>
                <a:spcPct val="90000"/>
              </a:lnSpc>
              <a:spcBef>
                <a:spcPts val="0"/>
              </a:spcBef>
              <a:spcAft>
                <a:spcPts val="0"/>
              </a:spcAft>
              <a:buClr>
                <a:srgbClr val="4A626E"/>
              </a:buClr>
              <a:buSzPts val="1200"/>
              <a:buFont typeface="Arial"/>
              <a:buChar char="•"/>
            </a:pPr>
            <a:r>
              <a:rPr lang="fr-FR" sz="1200" i="0" u="none" strike="noStrike" dirty="0">
                <a:solidFill>
                  <a:srgbClr val="4A626E"/>
                </a:solidFill>
                <a:latin typeface="Avenir"/>
                <a:ea typeface="Avenir"/>
                <a:cs typeface="Avenir"/>
                <a:sym typeface="Avenir"/>
              </a:rPr>
              <a:t>D’identifier les besoins et motivations de chacun en fonction de son profil managérial</a:t>
            </a:r>
            <a:endParaRPr lang="fr-FR" sz="1200" dirty="0"/>
          </a:p>
          <a:p>
            <a:pPr marL="171450" lvl="0" indent="-171450" algn="l" rtl="0">
              <a:lnSpc>
                <a:spcPct val="90000"/>
              </a:lnSpc>
              <a:spcBef>
                <a:spcPts val="0"/>
              </a:spcBef>
              <a:spcAft>
                <a:spcPts val="0"/>
              </a:spcAft>
              <a:buClr>
                <a:srgbClr val="4A626E"/>
              </a:buClr>
              <a:buSzPts val="1200"/>
              <a:buFont typeface="Arial"/>
              <a:buChar char="•"/>
            </a:pPr>
            <a:r>
              <a:rPr lang="fr-FR" sz="1200" i="0" u="none" strike="noStrike" dirty="0">
                <a:solidFill>
                  <a:srgbClr val="4A626E"/>
                </a:solidFill>
                <a:latin typeface="Avenir"/>
                <a:ea typeface="Avenir"/>
                <a:cs typeface="Avenir"/>
                <a:sym typeface="Avenir"/>
              </a:rPr>
              <a:t>Amélioration des compétences en communication managériale</a:t>
            </a:r>
          </a:p>
          <a:p>
            <a:pPr marL="171450" indent="-171450">
              <a:spcBef>
                <a:spcPts val="0"/>
              </a:spcBef>
              <a:buClr>
                <a:srgbClr val="4A626E"/>
              </a:buClr>
              <a:buSzPts val="1200"/>
            </a:pPr>
            <a:r>
              <a:rPr lang="fr-FR" sz="1200" dirty="0">
                <a:solidFill>
                  <a:srgbClr val="4A626E"/>
                </a:solidFill>
                <a:latin typeface="Avenir"/>
              </a:rPr>
              <a:t>Adaptabilité managériale</a:t>
            </a:r>
            <a:r>
              <a:rPr lang="fr-FR" sz="1200" dirty="0">
                <a:solidFill>
                  <a:srgbClr val="4A626E"/>
                </a:solidFill>
                <a:latin typeface="Avenir"/>
                <a:sym typeface="Avenir"/>
              </a:rPr>
              <a:t> et r</a:t>
            </a:r>
            <a:r>
              <a:rPr lang="fr-FR" sz="1200" dirty="0">
                <a:solidFill>
                  <a:srgbClr val="4A626E"/>
                </a:solidFill>
                <a:latin typeface="Avenir"/>
              </a:rPr>
              <a:t>enforcement de la confiance</a:t>
            </a:r>
          </a:p>
          <a:p>
            <a:pPr marL="171450" lvl="0" indent="-171450" algn="l" rtl="0">
              <a:lnSpc>
                <a:spcPct val="90000"/>
              </a:lnSpc>
              <a:spcBef>
                <a:spcPts val="0"/>
              </a:spcBef>
              <a:spcAft>
                <a:spcPts val="0"/>
              </a:spcAft>
              <a:buClr>
                <a:srgbClr val="4A626E"/>
              </a:buClr>
              <a:buSzPts val="1200"/>
              <a:buFont typeface="Arial"/>
              <a:buChar char="•"/>
            </a:pPr>
            <a:r>
              <a:rPr lang="fr-FR" sz="1200" i="0" u="none" strike="noStrike" dirty="0">
                <a:solidFill>
                  <a:srgbClr val="4A626E"/>
                </a:solidFill>
                <a:latin typeface="Avenir"/>
                <a:ea typeface="Avenir"/>
                <a:cs typeface="Avenir"/>
                <a:sym typeface="Avenir"/>
              </a:rPr>
              <a:t>Meilleure compréhension des interactions humaines</a:t>
            </a:r>
          </a:p>
          <a:p>
            <a:pPr marL="171450" lvl="0" indent="-171450" algn="l" rtl="0">
              <a:lnSpc>
                <a:spcPct val="90000"/>
              </a:lnSpc>
              <a:spcBef>
                <a:spcPts val="0"/>
              </a:spcBef>
              <a:spcAft>
                <a:spcPts val="0"/>
              </a:spcAft>
              <a:buClr>
                <a:srgbClr val="4A626E"/>
              </a:buClr>
              <a:buSzPts val="1200"/>
              <a:buFont typeface="Arial"/>
              <a:buChar char="•"/>
            </a:pPr>
            <a:r>
              <a:rPr lang="fr-FR" sz="1200" dirty="0">
                <a:solidFill>
                  <a:srgbClr val="4A626E"/>
                </a:solidFill>
                <a:latin typeface="Avenir"/>
                <a:sym typeface="Avenir"/>
              </a:rPr>
              <a:t>Mise en œuvre concrète des acquis</a:t>
            </a:r>
            <a:endParaRPr lang="fr-FR" sz="1200" dirty="0"/>
          </a:p>
          <a:p>
            <a:pPr marL="0" lvl="0" indent="0" algn="l" rtl="0">
              <a:lnSpc>
                <a:spcPct val="90000"/>
              </a:lnSpc>
              <a:spcBef>
                <a:spcPts val="0"/>
              </a:spcBef>
              <a:spcAft>
                <a:spcPts val="0"/>
              </a:spcAft>
              <a:buClr>
                <a:schemeClr val="dk1"/>
              </a:buClr>
              <a:buSzPts val="1100"/>
              <a:buNone/>
            </a:pPr>
            <a:endParaRPr lang="fr-FR" sz="1100" b="0" i="0" u="none" strike="noStrike" dirty="0">
              <a:solidFill>
                <a:srgbClr val="000000"/>
              </a:solidFill>
            </a:endParaRPr>
          </a:p>
          <a:p>
            <a:pPr marL="0" lvl="0" indent="0" algn="l" rtl="0">
              <a:lnSpc>
                <a:spcPct val="90000"/>
              </a:lnSpc>
              <a:spcBef>
                <a:spcPts val="750"/>
              </a:spcBef>
              <a:spcAft>
                <a:spcPts val="0"/>
              </a:spcAft>
              <a:buClr>
                <a:srgbClr val="4A626E"/>
              </a:buClr>
              <a:buSzPts val="1200"/>
              <a:buNone/>
            </a:pPr>
            <a:r>
              <a:rPr lang="fr-FR" sz="1200" b="1" dirty="0">
                <a:solidFill>
                  <a:srgbClr val="4A626E"/>
                </a:solidFill>
                <a:latin typeface="Avenir"/>
                <a:ea typeface="Avenir"/>
                <a:cs typeface="Avenir"/>
                <a:sym typeface="Avenir"/>
              </a:rPr>
              <a:t>DURÉE :</a:t>
            </a:r>
            <a:r>
              <a:rPr lang="fr-FR" sz="1200" dirty="0">
                <a:solidFill>
                  <a:srgbClr val="4A626E"/>
                </a:solidFill>
                <a:latin typeface="Avenir"/>
                <a:ea typeface="Avenir"/>
                <a:cs typeface="Avenir"/>
                <a:sym typeface="Avenir"/>
              </a:rPr>
              <a:t> 2 jours (14 heures) </a:t>
            </a:r>
            <a:r>
              <a:rPr lang="fr-FR" sz="1200" dirty="0">
                <a:solidFill>
                  <a:srgbClr val="4A626E"/>
                </a:solidFill>
                <a:latin typeface="Avenir Book" panose="02000503020000020003" pitchFamily="2" charset="0"/>
              </a:rPr>
              <a:t>) </a:t>
            </a:r>
            <a:r>
              <a:rPr lang="fr-FR" sz="1200" dirty="0">
                <a:solidFill>
                  <a:srgbClr val="4A626E"/>
                </a:solidFill>
                <a:latin typeface="Avenir Book" panose="02000503020000020003" pitchFamily="2" charset="0"/>
                <a:ea typeface="Avenir"/>
                <a:cs typeface="Avenir"/>
                <a:sym typeface="Avenir"/>
              </a:rPr>
              <a:t>– Formation intra-entreprise.</a:t>
            </a:r>
            <a:endParaRPr lang="fr-FR" sz="1200" dirty="0">
              <a:solidFill>
                <a:srgbClr val="4A626E"/>
              </a:solidFill>
              <a:latin typeface="Avenir"/>
              <a:ea typeface="Avenir"/>
              <a:cs typeface="Avenir"/>
              <a:sym typeface="Avenir"/>
            </a:endParaRPr>
          </a:p>
          <a:p>
            <a:pPr marL="0" lvl="0" indent="0" algn="l" rtl="0">
              <a:lnSpc>
                <a:spcPct val="90000"/>
              </a:lnSpc>
              <a:spcBef>
                <a:spcPts val="750"/>
              </a:spcBef>
              <a:spcAft>
                <a:spcPts val="0"/>
              </a:spcAft>
              <a:buClr>
                <a:srgbClr val="4A626E"/>
              </a:buClr>
              <a:buSzPts val="1200"/>
              <a:buNone/>
            </a:pPr>
            <a:endParaRPr lang="fr-FR" sz="1200" dirty="0">
              <a:solidFill>
                <a:srgbClr val="4A626E"/>
              </a:solidFill>
              <a:latin typeface="Avenir"/>
              <a:ea typeface="Avenir"/>
              <a:cs typeface="Avenir"/>
              <a:sym typeface="Avenir"/>
            </a:endParaRPr>
          </a:p>
          <a:p>
            <a:pPr marL="0" lvl="0" indent="0" algn="l" rtl="0">
              <a:lnSpc>
                <a:spcPct val="90000"/>
              </a:lnSpc>
              <a:spcBef>
                <a:spcPts val="750"/>
              </a:spcBef>
              <a:spcAft>
                <a:spcPts val="0"/>
              </a:spcAft>
              <a:buClr>
                <a:srgbClr val="4A626E"/>
              </a:buClr>
              <a:buSzPts val="1300"/>
              <a:buNone/>
            </a:pPr>
            <a:r>
              <a:rPr lang="fr-FR" sz="1300" b="1" dirty="0">
                <a:solidFill>
                  <a:srgbClr val="4A626E"/>
                </a:solidFill>
                <a:latin typeface="Avenir"/>
                <a:ea typeface="Avenir"/>
                <a:cs typeface="Avenir"/>
                <a:sym typeface="Avenir"/>
              </a:rPr>
              <a:t>MOYENS PÉDAGOGIQUES ET D’ENCADREMENTS : </a:t>
            </a:r>
            <a:endParaRPr lang="fr-FR" sz="1200" b="1" dirty="0"/>
          </a:p>
          <a:p>
            <a:pPr marL="0" lvl="0" indent="0" algn="l" rtl="0">
              <a:lnSpc>
                <a:spcPct val="90000"/>
              </a:lnSpc>
              <a:spcBef>
                <a:spcPts val="0"/>
              </a:spcBef>
              <a:spcAft>
                <a:spcPts val="0"/>
              </a:spcAft>
              <a:buClr>
                <a:schemeClr val="dk1"/>
              </a:buClr>
              <a:buSzPts val="1800"/>
              <a:buNone/>
            </a:pPr>
            <a:endParaRPr lang="fr-FR" sz="1800" b="0" i="0" u="none" strike="noStrike"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4A626E"/>
              </a:buClr>
              <a:buSzPts val="1200"/>
              <a:buNone/>
            </a:pPr>
            <a:r>
              <a:rPr lang="fr-FR" sz="1200" dirty="0">
                <a:solidFill>
                  <a:srgbClr val="4A626E"/>
                </a:solidFill>
                <a:latin typeface="Avenir"/>
              </a:rPr>
              <a:t>La formation combine des modules</a:t>
            </a:r>
            <a:r>
              <a:rPr lang="fr-FR" sz="1200" dirty="0">
                <a:solidFill>
                  <a:srgbClr val="4A626E"/>
                </a:solidFill>
                <a:latin typeface="Avenir"/>
                <a:sym typeface="Avenir"/>
              </a:rPr>
              <a:t> de formation théorique et interactive en présentiel (50 %) sous forme de demi-journée alternant avec des sessions pratique (50 %). Pendant les modules de formations théorique,  l</a:t>
            </a:r>
            <a:r>
              <a:rPr lang="fr-FR" sz="1200" dirty="0">
                <a:solidFill>
                  <a:srgbClr val="4A626E"/>
                </a:solidFill>
                <a:latin typeface="Avenir"/>
              </a:rPr>
              <a:t>es participants auront l'opportunité d’échanger sur leur propre style de gestion actuel et à celui qu'ils aspirent à atteindre. Les sessions pratiques, mettent l'accent sur l'analyse de cas managériaux basés sur des retours</a:t>
            </a:r>
          </a:p>
          <a:p>
            <a:pPr marL="0" lvl="0" indent="0" algn="l" rtl="0">
              <a:lnSpc>
                <a:spcPct val="90000"/>
              </a:lnSpc>
              <a:spcBef>
                <a:spcPts val="0"/>
              </a:spcBef>
              <a:spcAft>
                <a:spcPts val="0"/>
              </a:spcAft>
              <a:buClr>
                <a:srgbClr val="4A626E"/>
              </a:buClr>
              <a:buSzPts val="1200"/>
              <a:buNone/>
            </a:pPr>
            <a:endParaRPr lang="fr-FR" sz="1200" b="0" i="0" u="none" strike="noStrike" dirty="0">
              <a:solidFill>
                <a:srgbClr val="4A626E"/>
              </a:solidFill>
              <a:latin typeface="Avenir"/>
              <a:ea typeface="Avenir"/>
              <a:cs typeface="Avenir"/>
              <a:sym typeface="Avenir"/>
            </a:endParaRPr>
          </a:p>
          <a:p>
            <a:pPr marL="0" indent="0">
              <a:buClr>
                <a:srgbClr val="4A626E"/>
              </a:buClr>
              <a:buSzPts val="1300"/>
              <a:buNone/>
            </a:pPr>
            <a:r>
              <a:rPr lang="fr-FR" sz="1300" b="1" dirty="0">
                <a:solidFill>
                  <a:srgbClr val="4A626E"/>
                </a:solidFill>
                <a:latin typeface="Avenir"/>
              </a:rPr>
              <a:t>EVALUATION :</a:t>
            </a:r>
          </a:p>
          <a:p>
            <a:pPr marL="0" indent="0">
              <a:buClr>
                <a:srgbClr val="4A626E"/>
              </a:buClr>
              <a:buSzPts val="1300"/>
              <a:buNone/>
            </a:pPr>
            <a:r>
              <a:rPr lang="fr-FR" sz="1200" dirty="0">
                <a:solidFill>
                  <a:srgbClr val="4A626E"/>
                </a:solidFill>
                <a:latin typeface="Avenir"/>
              </a:rPr>
              <a:t>Une évaluation de compétences acquises est réalisée en début et en fin de formation qui peut prendre différentes formes selon le contenu de la formation suivie : Tests d’évaluation des acquis, cas pratiques, mises en situation, questionnaire en ligne. Une évaluation de la satisfaction de chaque stagiaire est réalisée en ligne. </a:t>
            </a:r>
          </a:p>
          <a:p>
            <a:pPr marL="0" lvl="0" indent="0" algn="l" rtl="0">
              <a:lnSpc>
                <a:spcPct val="90000"/>
              </a:lnSpc>
              <a:spcBef>
                <a:spcPts val="0"/>
              </a:spcBef>
              <a:spcAft>
                <a:spcPts val="0"/>
              </a:spcAft>
              <a:buClr>
                <a:srgbClr val="4A626E"/>
              </a:buClr>
              <a:buSzPts val="1200"/>
              <a:buNone/>
            </a:pPr>
            <a:endParaRPr sz="1200" b="0" i="0" u="none" strike="noStrike" dirty="0">
              <a:solidFill>
                <a:srgbClr val="4A626E"/>
              </a:solidFill>
              <a:latin typeface="Avenir"/>
              <a:ea typeface="Avenir"/>
              <a:cs typeface="Avenir"/>
              <a:sym typeface="Avenir"/>
            </a:endParaRPr>
          </a:p>
        </p:txBody>
      </p:sp>
      <p:sp>
        <p:nvSpPr>
          <p:cNvPr id="90" name="Google Shape;90;p2"/>
          <p:cNvSpPr txBox="1"/>
          <p:nvPr/>
        </p:nvSpPr>
        <p:spPr>
          <a:xfrm>
            <a:off x="2560325" y="665025"/>
            <a:ext cx="4099800" cy="32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 b="1" i="0" u="none" strike="noStrike" cap="none">
                <a:solidFill>
                  <a:srgbClr val="4A626E"/>
                </a:solidFill>
                <a:latin typeface="Avenir"/>
                <a:ea typeface="Avenir"/>
                <a:cs typeface="Avenir"/>
                <a:sym typeface="Avenir"/>
              </a:rPr>
              <a:t>LES FONDAMENTAUX DU MANAGEMENT</a:t>
            </a:r>
            <a:endParaRPr sz="1500">
              <a:solidFill>
                <a:srgbClr val="4A626E"/>
              </a:solidFill>
              <a:latin typeface="Avenir"/>
              <a:ea typeface="Avenir"/>
              <a:cs typeface="Avenir"/>
              <a:sym typeface="Avenir"/>
            </a:endParaRPr>
          </a:p>
        </p:txBody>
      </p:sp>
      <p:sp>
        <p:nvSpPr>
          <p:cNvPr id="2" name="Espace réservé du numéro de diapositive 1">
            <a:extLst>
              <a:ext uri="{FF2B5EF4-FFF2-40B4-BE49-F238E27FC236}">
                <a16:creationId xmlns:a16="http://schemas.microsoft.com/office/drawing/2014/main" id="{CEA15F93-FCD9-B192-9062-CD227344F7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Tree>
    <p:extLst>
      <p:ext uri="{BB962C8B-B14F-4D97-AF65-F5344CB8AC3E}">
        <p14:creationId xmlns:p14="http://schemas.microsoft.com/office/powerpoint/2010/main" val="304078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4"/>
        <p:cNvGrpSpPr/>
        <p:nvPr/>
      </p:nvGrpSpPr>
      <p:grpSpPr>
        <a:xfrm>
          <a:off x="0" y="0"/>
          <a:ext cx="0" cy="0"/>
          <a:chOff x="0" y="0"/>
          <a:chExt cx="0" cy="0"/>
        </a:xfrm>
      </p:grpSpPr>
      <p:sp>
        <p:nvSpPr>
          <p:cNvPr id="95" name="Google Shape;95;p3"/>
          <p:cNvSpPr txBox="1">
            <a:spLocks noGrp="1"/>
          </p:cNvSpPr>
          <p:nvPr>
            <p:ph type="body" idx="1"/>
          </p:nvPr>
        </p:nvSpPr>
        <p:spPr>
          <a:xfrm>
            <a:off x="360000" y="1189795"/>
            <a:ext cx="6300000" cy="864246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4A626E"/>
              </a:buClr>
              <a:buSzPts val="1300"/>
              <a:buNone/>
            </a:pPr>
            <a:r>
              <a:rPr lang="fr-FR" sz="1300" b="1" dirty="0">
                <a:solidFill>
                  <a:srgbClr val="4A626E"/>
                </a:solidFill>
                <a:latin typeface="Avenir"/>
                <a:ea typeface="Avenir"/>
                <a:cs typeface="Avenir"/>
                <a:sym typeface="Avenir"/>
              </a:rPr>
              <a:t>CONTENU : </a:t>
            </a:r>
            <a:endParaRPr lang="fr-FR" sz="1200" b="1" dirty="0"/>
          </a:p>
          <a:p>
            <a:pPr marL="0" lvl="0" indent="0" algn="l" rtl="0">
              <a:lnSpc>
                <a:spcPct val="90000"/>
              </a:lnSpc>
              <a:spcBef>
                <a:spcPts val="0"/>
              </a:spcBef>
              <a:spcAft>
                <a:spcPts val="0"/>
              </a:spcAft>
              <a:buClr>
                <a:schemeClr val="dk1"/>
              </a:buClr>
              <a:buSzPts val="1200"/>
              <a:buNone/>
            </a:pPr>
            <a:endParaRPr lang="fr-FR" sz="1200" dirty="0">
              <a:solidFill>
                <a:srgbClr val="4A626E"/>
              </a:solidFill>
              <a:latin typeface="Avenir"/>
              <a:ea typeface="Avenir"/>
              <a:cs typeface="Avenir"/>
              <a:sym typeface="Avenir"/>
            </a:endParaRPr>
          </a:p>
          <a:p>
            <a:pPr marL="114300" indent="0" algn="l">
              <a:buNone/>
            </a:pPr>
            <a:r>
              <a:rPr lang="fr-FR" sz="1200" dirty="0">
                <a:solidFill>
                  <a:srgbClr val="4A626E"/>
                </a:solidFill>
                <a:latin typeface="Avenir"/>
              </a:rPr>
              <a:t>En amont de la première journée de formation, un test de personnalité sera proposé (Test de Gordon) afin que chaque participant puisse mesurer son assertivité et travailler en autoréflexion pour son propre développement personnel.</a:t>
            </a:r>
          </a:p>
          <a:p>
            <a:pPr marL="0" lvl="0" indent="0" algn="l" rtl="0">
              <a:lnSpc>
                <a:spcPct val="90000"/>
              </a:lnSpc>
              <a:spcBef>
                <a:spcPts val="0"/>
              </a:spcBef>
              <a:spcAft>
                <a:spcPts val="0"/>
              </a:spcAft>
              <a:buClr>
                <a:srgbClr val="4A626E"/>
              </a:buClr>
              <a:buSzPts val="1200"/>
              <a:buNone/>
            </a:pPr>
            <a:endParaRPr lang="fr-FR" sz="1200" b="0" i="0" u="none" strike="noStrike"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200"/>
              <a:buNone/>
            </a:pPr>
            <a:r>
              <a:rPr lang="fr-FR" sz="1200" b="1" dirty="0">
                <a:solidFill>
                  <a:srgbClr val="4A626E"/>
                </a:solidFill>
                <a:latin typeface="Avenir"/>
                <a:ea typeface="Avenir"/>
                <a:cs typeface="Avenir"/>
                <a:sym typeface="Avenir"/>
              </a:rPr>
              <a:t>→ PREMIÈRE JOURNÉE :</a:t>
            </a:r>
            <a:r>
              <a:rPr lang="fr-FR" sz="1200" dirty="0">
                <a:solidFill>
                  <a:srgbClr val="4A626E"/>
                </a:solidFill>
                <a:latin typeface="Avenir"/>
                <a:ea typeface="Avenir"/>
                <a:cs typeface="Avenir"/>
                <a:sym typeface="Avenir"/>
              </a:rPr>
              <a:t> </a:t>
            </a:r>
          </a:p>
          <a:p>
            <a:pPr marL="0" lvl="0" indent="0" algn="l" rtl="0">
              <a:lnSpc>
                <a:spcPct val="90000"/>
              </a:lnSpc>
              <a:spcBef>
                <a:spcPts val="0"/>
              </a:spcBef>
              <a:spcAft>
                <a:spcPts val="0"/>
              </a:spcAft>
              <a:buClr>
                <a:srgbClr val="4A626E"/>
              </a:buClr>
              <a:buSzPts val="1200"/>
              <a:buNone/>
            </a:pPr>
            <a:endParaRPr lang="fr-FR" sz="1200" dirty="0"/>
          </a:p>
          <a:p>
            <a:pPr marL="0" lvl="0" indent="0" algn="l" rtl="0">
              <a:lnSpc>
                <a:spcPct val="90000"/>
              </a:lnSpc>
              <a:spcBef>
                <a:spcPts val="750"/>
              </a:spcBef>
              <a:spcAft>
                <a:spcPts val="0"/>
              </a:spcAft>
              <a:buClr>
                <a:srgbClr val="4A626E"/>
              </a:buClr>
              <a:buSzPts val="1200"/>
              <a:buNone/>
            </a:pPr>
            <a:r>
              <a:rPr lang="fr-FR" sz="1200" b="0" i="0" u="none" strike="noStrike" dirty="0">
                <a:solidFill>
                  <a:srgbClr val="4A626E"/>
                </a:solidFill>
                <a:latin typeface="Avenir"/>
                <a:ea typeface="Avenir"/>
                <a:cs typeface="Avenir"/>
                <a:sym typeface="Avenir"/>
              </a:rPr>
              <a:t>Module de management : Quel manager je suis ? Quel manager je veux être ? </a:t>
            </a:r>
            <a:endParaRPr lang="fr-FR" sz="1200" dirty="0">
              <a:solidFill>
                <a:srgbClr val="4A626E"/>
              </a:solidFill>
              <a:latin typeface="Avenir"/>
              <a:ea typeface="Avenir"/>
              <a:cs typeface="Avenir"/>
              <a:sym typeface="Avenir"/>
            </a:endParaRPr>
          </a:p>
          <a:p>
            <a:pPr marL="171450" lvl="0" indent="-171450" algn="l" rtl="0">
              <a:lnSpc>
                <a:spcPct val="90000"/>
              </a:lnSpc>
              <a:spcBef>
                <a:spcPts val="750"/>
              </a:spcBef>
              <a:spcAft>
                <a:spcPts val="0"/>
              </a:spcAft>
              <a:buClr>
                <a:srgbClr val="4A626E"/>
              </a:buClr>
              <a:buSzPts val="1200"/>
              <a:buChar char="•"/>
            </a:pPr>
            <a:r>
              <a:rPr lang="fr-FR" sz="1200" dirty="0">
                <a:solidFill>
                  <a:srgbClr val="4A626E"/>
                </a:solidFill>
                <a:latin typeface="Avenir"/>
                <a:ea typeface="Avenir"/>
                <a:cs typeface="Avenir"/>
                <a:sym typeface="Avenir"/>
              </a:rPr>
              <a:t>Le rôle du manager </a:t>
            </a:r>
            <a:endParaRPr lang="fr-FR" sz="1200" dirty="0"/>
          </a:p>
          <a:p>
            <a:pPr marL="171450" lvl="0" indent="-171450" algn="l" rtl="0">
              <a:lnSpc>
                <a:spcPct val="90000"/>
              </a:lnSpc>
              <a:spcBef>
                <a:spcPts val="750"/>
              </a:spcBef>
              <a:spcAft>
                <a:spcPts val="0"/>
              </a:spcAft>
              <a:buClr>
                <a:srgbClr val="4A626E"/>
              </a:buClr>
              <a:buSzPts val="1200"/>
              <a:buChar char="•"/>
            </a:pPr>
            <a:r>
              <a:rPr lang="fr-FR" sz="1200" dirty="0">
                <a:solidFill>
                  <a:srgbClr val="4A626E"/>
                </a:solidFill>
                <a:latin typeface="Avenir"/>
                <a:ea typeface="Avenir"/>
                <a:cs typeface="Avenir"/>
                <a:sym typeface="Avenir"/>
              </a:rPr>
              <a:t>Les aspects du salarié </a:t>
            </a:r>
          </a:p>
          <a:p>
            <a:pPr marL="171450" indent="-171450">
              <a:buClr>
                <a:srgbClr val="4A626E"/>
              </a:buClr>
              <a:buSzPts val="1200"/>
            </a:pPr>
            <a:r>
              <a:rPr lang="fr-FR" sz="1200" dirty="0">
                <a:solidFill>
                  <a:srgbClr val="4A626E"/>
                </a:solidFill>
                <a:latin typeface="Avenir"/>
                <a:sym typeface="Avenir"/>
              </a:rPr>
              <a:t>Les modes de management </a:t>
            </a:r>
            <a:endParaRPr lang="fr-FR" sz="1200" dirty="0">
              <a:solidFill>
                <a:srgbClr val="4A626E"/>
              </a:solidFill>
              <a:latin typeface="Avenir"/>
            </a:endParaRPr>
          </a:p>
          <a:p>
            <a:pPr marL="171450" indent="-171450">
              <a:buClr>
                <a:srgbClr val="4A626E"/>
              </a:buClr>
              <a:buSzPts val="1200"/>
            </a:pPr>
            <a:r>
              <a:rPr lang="fr-FR" sz="1200" dirty="0">
                <a:solidFill>
                  <a:srgbClr val="4A626E"/>
                </a:solidFill>
                <a:latin typeface="Avenir"/>
                <a:sym typeface="Avenir"/>
              </a:rPr>
              <a:t>Le management situationnel </a:t>
            </a:r>
            <a:endParaRPr lang="fr-FR" sz="1200" dirty="0">
              <a:solidFill>
                <a:srgbClr val="4A626E"/>
              </a:solidFill>
              <a:latin typeface="Avenir"/>
            </a:endParaRPr>
          </a:p>
          <a:p>
            <a:pPr marL="0" lvl="0" indent="0" algn="l" rtl="0">
              <a:lnSpc>
                <a:spcPct val="90000"/>
              </a:lnSpc>
              <a:spcBef>
                <a:spcPts val="750"/>
              </a:spcBef>
              <a:spcAft>
                <a:spcPts val="0"/>
              </a:spcAft>
              <a:buClr>
                <a:srgbClr val="4A626E"/>
              </a:buClr>
              <a:buSzPts val="1200"/>
              <a:buNone/>
            </a:pPr>
            <a:endParaRPr lang="fr-FR" sz="1200" dirty="0">
              <a:solidFill>
                <a:srgbClr val="4A626E"/>
              </a:solidFill>
              <a:latin typeface="Avenir"/>
              <a:ea typeface="Avenir"/>
              <a:cs typeface="Avenir"/>
              <a:sym typeface="Avenir"/>
            </a:endParaRPr>
          </a:p>
          <a:p>
            <a:pPr marL="0" lvl="0" indent="0" algn="l" rtl="0">
              <a:lnSpc>
                <a:spcPct val="90000"/>
              </a:lnSpc>
              <a:spcBef>
                <a:spcPts val="750"/>
              </a:spcBef>
              <a:spcAft>
                <a:spcPts val="0"/>
              </a:spcAft>
              <a:buClr>
                <a:srgbClr val="4A626E"/>
              </a:buClr>
              <a:buSzPts val="1200"/>
              <a:buNone/>
            </a:pPr>
            <a:r>
              <a:rPr lang="fr-FR" sz="1200" dirty="0">
                <a:solidFill>
                  <a:srgbClr val="4A626E"/>
                </a:solidFill>
                <a:latin typeface="Avenir"/>
                <a:ea typeface="Avenir"/>
                <a:cs typeface="Avenir"/>
                <a:sym typeface="Avenir"/>
              </a:rPr>
              <a:t>Session pratique : les cas managériaux</a:t>
            </a:r>
            <a:endParaRPr lang="fr-FR" sz="1200" dirty="0">
              <a:solidFill>
                <a:srgbClr val="4A626E"/>
              </a:solidFill>
            </a:endParaRPr>
          </a:p>
          <a:p>
            <a:pPr marL="171450" lvl="0" indent="-171450" algn="l" rtl="0">
              <a:lnSpc>
                <a:spcPct val="90000"/>
              </a:lnSpc>
              <a:spcBef>
                <a:spcPts val="750"/>
              </a:spcBef>
              <a:spcAft>
                <a:spcPts val="0"/>
              </a:spcAft>
              <a:buClr>
                <a:srgbClr val="4A626E"/>
              </a:buClr>
              <a:buSzPts val="1200"/>
              <a:buChar char="•"/>
            </a:pPr>
            <a:r>
              <a:rPr lang="fr-FR" sz="1200" dirty="0">
                <a:solidFill>
                  <a:srgbClr val="4A626E"/>
                </a:solidFill>
                <a:latin typeface="Avenir"/>
                <a:ea typeface="Avenir"/>
                <a:cs typeface="Avenir"/>
                <a:sym typeface="Avenir"/>
              </a:rPr>
              <a:t>Analyses des cas managériaux basés sur les retours d’expériences</a:t>
            </a:r>
            <a:endParaRPr lang="fr-FR" sz="1200" dirty="0">
              <a:solidFill>
                <a:srgbClr val="4A626E"/>
              </a:solidFill>
            </a:endParaRPr>
          </a:p>
          <a:p>
            <a:pPr marL="171450" lvl="0" indent="-171450" algn="l" rtl="0">
              <a:lnSpc>
                <a:spcPct val="90000"/>
              </a:lnSpc>
              <a:spcBef>
                <a:spcPts val="750"/>
              </a:spcBef>
              <a:spcAft>
                <a:spcPts val="0"/>
              </a:spcAft>
              <a:buClr>
                <a:srgbClr val="4A626E"/>
              </a:buClr>
              <a:buSzPts val="1200"/>
              <a:buChar char="•"/>
            </a:pPr>
            <a:r>
              <a:rPr lang="fr-FR" sz="1200" dirty="0">
                <a:solidFill>
                  <a:srgbClr val="4A626E"/>
                </a:solidFill>
                <a:latin typeface="Avenir"/>
                <a:ea typeface="Avenir"/>
                <a:cs typeface="Avenir"/>
                <a:sym typeface="Avenir"/>
              </a:rPr>
              <a:t>Étude de cas sur le management situationnel </a:t>
            </a:r>
            <a:endParaRPr lang="fr-FR" sz="1200" dirty="0">
              <a:solidFill>
                <a:srgbClr val="4A626E"/>
              </a:solidFill>
            </a:endParaRPr>
          </a:p>
          <a:p>
            <a:pPr marL="0" lvl="0" indent="0" algn="l" rtl="0">
              <a:lnSpc>
                <a:spcPct val="90000"/>
              </a:lnSpc>
              <a:spcBef>
                <a:spcPts val="750"/>
              </a:spcBef>
              <a:spcAft>
                <a:spcPts val="0"/>
              </a:spcAft>
              <a:buClr>
                <a:schemeClr val="dk1"/>
              </a:buClr>
              <a:buSzPts val="1200"/>
              <a:buNone/>
            </a:pPr>
            <a:endParaRPr lang="fr-FR" sz="1200" b="0" i="1" dirty="0">
              <a:solidFill>
                <a:srgbClr val="4A626E"/>
              </a:solidFill>
              <a:latin typeface="Avenir"/>
              <a:ea typeface="Avenir"/>
              <a:cs typeface="Avenir"/>
              <a:sym typeface="Avenir"/>
            </a:endParaRPr>
          </a:p>
          <a:p>
            <a:pPr marL="0" lvl="0" indent="0" algn="l" rtl="0">
              <a:lnSpc>
                <a:spcPct val="90000"/>
              </a:lnSpc>
              <a:spcBef>
                <a:spcPts val="750"/>
              </a:spcBef>
              <a:spcAft>
                <a:spcPts val="0"/>
              </a:spcAft>
              <a:buClr>
                <a:srgbClr val="4A626E"/>
              </a:buClr>
              <a:buSzPts val="1200"/>
              <a:buNone/>
            </a:pPr>
            <a:r>
              <a:rPr lang="fr-FR" sz="1200" b="1" dirty="0">
                <a:solidFill>
                  <a:srgbClr val="4A626E"/>
                </a:solidFill>
                <a:latin typeface="Avenir"/>
                <a:ea typeface="Avenir"/>
                <a:cs typeface="Avenir"/>
                <a:sym typeface="Avenir"/>
              </a:rPr>
              <a:t>→ DEUXIÈME JOURNÉE : </a:t>
            </a:r>
          </a:p>
          <a:p>
            <a:pPr marL="0" lvl="0" indent="0" algn="l" rtl="0">
              <a:lnSpc>
                <a:spcPct val="90000"/>
              </a:lnSpc>
              <a:spcBef>
                <a:spcPts val="750"/>
              </a:spcBef>
              <a:spcAft>
                <a:spcPts val="0"/>
              </a:spcAft>
              <a:buClr>
                <a:srgbClr val="4A626E"/>
              </a:buClr>
              <a:buSzPts val="1200"/>
              <a:buNone/>
            </a:pPr>
            <a:endParaRPr lang="fr-FR" sz="1200" b="1" dirty="0">
              <a:solidFill>
                <a:srgbClr val="4A626E"/>
              </a:solidFill>
              <a:latin typeface="Avenir"/>
              <a:ea typeface="Avenir"/>
              <a:cs typeface="Avenir"/>
              <a:sym typeface="Avenir"/>
            </a:endParaRPr>
          </a:p>
          <a:p>
            <a:pPr marL="0" lvl="0" indent="0" algn="l" rtl="0">
              <a:lnSpc>
                <a:spcPct val="90000"/>
              </a:lnSpc>
              <a:spcBef>
                <a:spcPts val="750"/>
              </a:spcBef>
              <a:spcAft>
                <a:spcPts val="0"/>
              </a:spcAft>
              <a:buClr>
                <a:srgbClr val="4A626E"/>
              </a:buClr>
              <a:buSzPts val="1200"/>
              <a:buNone/>
            </a:pPr>
            <a:r>
              <a:rPr lang="fr-FR" sz="1200" dirty="0">
                <a:solidFill>
                  <a:srgbClr val="4A626E"/>
                </a:solidFill>
                <a:latin typeface="Avenir"/>
              </a:rPr>
              <a:t>Debriefing individuel (30’)</a:t>
            </a:r>
          </a:p>
          <a:p>
            <a:pPr marL="171450" indent="-171450">
              <a:buClr>
                <a:srgbClr val="4A626E"/>
              </a:buClr>
              <a:buSzPts val="1200"/>
            </a:pPr>
            <a:r>
              <a:rPr lang="fr-FR" sz="1200" dirty="0">
                <a:solidFill>
                  <a:srgbClr val="4A626E"/>
                </a:solidFill>
                <a:latin typeface="Avenir"/>
              </a:rPr>
              <a:t>Echange sur le profil obtenu à la suite du questionnaire d’autodiagnostic.</a:t>
            </a:r>
          </a:p>
          <a:p>
            <a:pPr marL="0" lvl="0" indent="0" algn="l" rtl="0">
              <a:lnSpc>
                <a:spcPct val="90000"/>
              </a:lnSpc>
              <a:spcBef>
                <a:spcPts val="750"/>
              </a:spcBef>
              <a:spcAft>
                <a:spcPts val="0"/>
              </a:spcAft>
              <a:buClr>
                <a:srgbClr val="4A626E"/>
              </a:buClr>
              <a:buSzPts val="1200"/>
              <a:buNone/>
            </a:pPr>
            <a:br>
              <a:rPr lang="fr-FR" sz="1200" b="0" i="0" u="none" strike="noStrike" dirty="0">
                <a:solidFill>
                  <a:srgbClr val="4A626E"/>
                </a:solidFill>
                <a:latin typeface="Avenir"/>
                <a:ea typeface="Avenir"/>
                <a:cs typeface="Avenir"/>
                <a:sym typeface="Avenir"/>
              </a:rPr>
            </a:br>
            <a:br>
              <a:rPr lang="fr-FR" sz="1200" b="0" i="0" u="none" strike="noStrike" dirty="0">
                <a:solidFill>
                  <a:srgbClr val="4A626E"/>
                </a:solidFill>
                <a:latin typeface="Avenir"/>
                <a:ea typeface="Avenir"/>
                <a:cs typeface="Avenir"/>
                <a:sym typeface="Avenir"/>
              </a:rPr>
            </a:br>
            <a:r>
              <a:rPr lang="fr-FR" sz="1200" b="0" i="0" u="none" strike="noStrike" dirty="0">
                <a:solidFill>
                  <a:srgbClr val="4A626E"/>
                </a:solidFill>
                <a:latin typeface="Avenir"/>
                <a:ea typeface="Avenir"/>
                <a:cs typeface="Avenir"/>
                <a:sym typeface="Avenir"/>
              </a:rPr>
              <a:t>Module communication interpersonnel : bien mener ses entretiens </a:t>
            </a:r>
            <a:endParaRPr lang="fr-FR" sz="1200" dirty="0">
              <a:solidFill>
                <a:srgbClr val="4A626E"/>
              </a:solidFill>
            </a:endParaRPr>
          </a:p>
          <a:p>
            <a:pPr marL="0" lvl="0" indent="0" algn="l" rtl="0">
              <a:lnSpc>
                <a:spcPct val="90000"/>
              </a:lnSpc>
              <a:spcBef>
                <a:spcPts val="0"/>
              </a:spcBef>
              <a:spcAft>
                <a:spcPts val="0"/>
              </a:spcAft>
              <a:buClr>
                <a:schemeClr val="dk1"/>
              </a:buClr>
              <a:buSzPts val="1200"/>
              <a:buNone/>
            </a:pPr>
            <a:endParaRPr lang="fr-FR" sz="1200" dirty="0">
              <a:solidFill>
                <a:srgbClr val="4A626E"/>
              </a:solidFill>
              <a:latin typeface="Avenir"/>
              <a:ea typeface="Avenir"/>
              <a:cs typeface="Avenir"/>
              <a:sym typeface="Avenir"/>
            </a:endParaRPr>
          </a:p>
          <a:p>
            <a:pPr marL="171450" lvl="0" indent="-171450">
              <a:buClr>
                <a:srgbClr val="4A626E"/>
              </a:buClr>
              <a:buSzPts val="1200"/>
            </a:pPr>
            <a:r>
              <a:rPr lang="fr-FR" sz="1200" dirty="0">
                <a:solidFill>
                  <a:srgbClr val="4A626E"/>
                </a:solidFill>
                <a:latin typeface="Avenir"/>
                <a:sym typeface="Avenir"/>
              </a:rPr>
              <a:t>Communication non-verbale</a:t>
            </a:r>
            <a:endParaRPr lang="fr-FR" sz="1200" dirty="0">
              <a:solidFill>
                <a:srgbClr val="4A626E"/>
              </a:solidFill>
              <a:latin typeface="Avenir"/>
            </a:endParaRPr>
          </a:p>
          <a:p>
            <a:pPr marL="171450" lvl="0" indent="-171450">
              <a:buClr>
                <a:srgbClr val="4A626E"/>
              </a:buClr>
              <a:buSzPts val="1200"/>
            </a:pPr>
            <a:r>
              <a:rPr lang="fr-FR" sz="1200" dirty="0">
                <a:solidFill>
                  <a:srgbClr val="4A626E"/>
                </a:solidFill>
                <a:latin typeface="Avenir"/>
                <a:sym typeface="Avenir"/>
              </a:rPr>
              <a:t>Utiliser la Programmation Neuro Linguistique</a:t>
            </a:r>
            <a:endParaRPr lang="fr-FR" sz="1200" dirty="0">
              <a:solidFill>
                <a:srgbClr val="4A626E"/>
              </a:solidFill>
              <a:latin typeface="Avenir"/>
            </a:endParaRPr>
          </a:p>
          <a:p>
            <a:pPr marL="171450" lvl="0" indent="-171450">
              <a:buClr>
                <a:srgbClr val="4A626E"/>
              </a:buClr>
              <a:buSzPts val="1200"/>
            </a:pPr>
            <a:r>
              <a:rPr lang="fr-FR" sz="1200" dirty="0">
                <a:solidFill>
                  <a:srgbClr val="4A626E"/>
                </a:solidFill>
                <a:latin typeface="Avenir"/>
                <a:sym typeface="Avenir"/>
              </a:rPr>
              <a:t>Élever le niveau de jeux avec l’analyse transactionnelle</a:t>
            </a:r>
            <a:endParaRPr lang="fr-FR" sz="1200" dirty="0">
              <a:solidFill>
                <a:srgbClr val="4A626E"/>
              </a:solidFill>
              <a:latin typeface="Avenir"/>
            </a:endParaRPr>
          </a:p>
          <a:p>
            <a:pPr marL="171450" lvl="0" indent="-171450">
              <a:buClr>
                <a:srgbClr val="4A626E"/>
              </a:buClr>
              <a:buSzPts val="1200"/>
            </a:pPr>
            <a:r>
              <a:rPr lang="fr-FR" sz="1200" dirty="0">
                <a:solidFill>
                  <a:srgbClr val="4A626E"/>
                </a:solidFill>
                <a:latin typeface="Avenir"/>
                <a:sym typeface="Avenir"/>
              </a:rPr>
              <a:t>Éviter les jeux psychologiques (Quel côté de la Force…)</a:t>
            </a:r>
            <a:endParaRPr lang="fr-FR" sz="1200" dirty="0">
              <a:solidFill>
                <a:srgbClr val="4A626E"/>
              </a:solidFill>
              <a:latin typeface="Avenir"/>
            </a:endParaRPr>
          </a:p>
          <a:p>
            <a:pPr marL="0" lvl="0" indent="0" algn="l" rtl="0">
              <a:lnSpc>
                <a:spcPct val="90000"/>
              </a:lnSpc>
              <a:spcBef>
                <a:spcPts val="0"/>
              </a:spcBef>
              <a:spcAft>
                <a:spcPts val="0"/>
              </a:spcAft>
              <a:buClr>
                <a:srgbClr val="4A626E"/>
              </a:buClr>
              <a:buSzPts val="1200"/>
              <a:buNone/>
            </a:pPr>
            <a:br>
              <a:rPr lang="fr-FR" sz="1200" b="0" i="0" u="none" strike="noStrike" dirty="0">
                <a:solidFill>
                  <a:srgbClr val="4A626E"/>
                </a:solidFill>
                <a:latin typeface="Avenir"/>
                <a:ea typeface="Avenir"/>
                <a:cs typeface="Avenir"/>
                <a:sym typeface="Avenir"/>
              </a:rPr>
            </a:br>
            <a:br>
              <a:rPr lang="fr-FR" sz="1200" b="0" i="0" u="none" strike="noStrike" dirty="0">
                <a:solidFill>
                  <a:srgbClr val="4A626E"/>
                </a:solidFill>
                <a:latin typeface="Avenir"/>
                <a:ea typeface="Avenir"/>
                <a:cs typeface="Avenir"/>
                <a:sym typeface="Avenir"/>
              </a:rPr>
            </a:br>
            <a:r>
              <a:rPr lang="fr-FR" sz="1200" b="0" i="0" u="none" strike="noStrike" dirty="0">
                <a:solidFill>
                  <a:srgbClr val="4A626E"/>
                </a:solidFill>
                <a:latin typeface="Avenir"/>
                <a:ea typeface="Avenir"/>
                <a:cs typeface="Avenir"/>
                <a:sym typeface="Avenir"/>
              </a:rPr>
              <a:t>Session pratique : Le déroulement de l’entretien</a:t>
            </a:r>
          </a:p>
          <a:p>
            <a:pPr marL="171450" indent="-171450">
              <a:buClr>
                <a:srgbClr val="4A626E"/>
              </a:buClr>
              <a:buSzPts val="1200"/>
            </a:pPr>
            <a:r>
              <a:rPr lang="fr-FR" sz="1200" dirty="0">
                <a:solidFill>
                  <a:srgbClr val="4A626E"/>
                </a:solidFill>
                <a:latin typeface="Avenir"/>
                <a:sym typeface="Avenir"/>
              </a:rPr>
              <a:t>Réaliser la mise en écoute </a:t>
            </a:r>
          </a:p>
          <a:p>
            <a:pPr marL="171450" indent="-171450">
              <a:buClr>
                <a:srgbClr val="4A626E"/>
              </a:buClr>
              <a:buSzPts val="1200"/>
            </a:pPr>
            <a:r>
              <a:rPr lang="fr-FR" sz="1200" dirty="0">
                <a:solidFill>
                  <a:srgbClr val="4A626E"/>
                </a:solidFill>
                <a:latin typeface="Avenir"/>
                <a:sym typeface="Avenir"/>
              </a:rPr>
              <a:t>Poser les questions </a:t>
            </a:r>
          </a:p>
          <a:p>
            <a:pPr marL="171450" indent="-171450">
              <a:buClr>
                <a:srgbClr val="4A626E"/>
              </a:buClr>
              <a:buSzPts val="1200"/>
            </a:pPr>
            <a:r>
              <a:rPr lang="fr-FR" sz="1200" dirty="0">
                <a:solidFill>
                  <a:srgbClr val="4A626E"/>
                </a:solidFill>
                <a:latin typeface="Avenir"/>
                <a:sym typeface="Avenir"/>
              </a:rPr>
              <a:t>Analyser les réponses </a:t>
            </a:r>
          </a:p>
          <a:p>
            <a:pPr marL="171450" indent="-171450">
              <a:buClr>
                <a:srgbClr val="4A626E"/>
              </a:buClr>
              <a:buSzPts val="1200"/>
            </a:pPr>
            <a:r>
              <a:rPr lang="fr-FR" sz="1200" dirty="0">
                <a:solidFill>
                  <a:srgbClr val="4A626E"/>
                </a:solidFill>
                <a:latin typeface="Avenir"/>
                <a:sym typeface="Avenir"/>
              </a:rPr>
              <a:t>Transcrire l’échange verbal</a:t>
            </a:r>
          </a:p>
          <a:p>
            <a:pPr marL="171450" indent="-171450">
              <a:buClr>
                <a:srgbClr val="4A626E"/>
              </a:buClr>
              <a:buSzPts val="1200"/>
            </a:pPr>
            <a:endParaRPr lang="fr-FR" sz="1200" dirty="0">
              <a:solidFill>
                <a:srgbClr val="4A626E"/>
              </a:solidFill>
              <a:latin typeface="Avenir"/>
              <a:sym typeface="Avenir"/>
            </a:endParaRPr>
          </a:p>
          <a:p>
            <a:pPr marL="171450" indent="-171450">
              <a:buClr>
                <a:srgbClr val="4A626E"/>
              </a:buClr>
              <a:buSzPts val="1200"/>
            </a:pPr>
            <a:endParaRPr lang="fr-FR" sz="1200" dirty="0">
              <a:solidFill>
                <a:srgbClr val="4A626E"/>
              </a:solidFill>
              <a:latin typeface="Avenir"/>
            </a:endParaRPr>
          </a:p>
          <a:p>
            <a:pPr marL="171450" lvl="0" indent="-95250" algn="l" rtl="0">
              <a:lnSpc>
                <a:spcPct val="90000"/>
              </a:lnSpc>
              <a:spcBef>
                <a:spcPts val="0"/>
              </a:spcBef>
              <a:spcAft>
                <a:spcPts val="0"/>
              </a:spcAft>
              <a:buClr>
                <a:schemeClr val="dk1"/>
              </a:buClr>
              <a:buSzPts val="1200"/>
              <a:buFont typeface="Arial"/>
              <a:buNone/>
            </a:pPr>
            <a:endParaRPr sz="1200" b="1" i="0" u="none" strike="noStrike" dirty="0">
              <a:solidFill>
                <a:srgbClr val="4A626E"/>
              </a:solidFill>
              <a:latin typeface="Avenir"/>
              <a:ea typeface="Avenir"/>
              <a:cs typeface="Avenir"/>
              <a:sym typeface="Avenir"/>
            </a:endParaRPr>
          </a:p>
          <a:p>
            <a:pPr marL="0" lvl="0" indent="0" algn="l" rtl="0">
              <a:lnSpc>
                <a:spcPct val="90000"/>
              </a:lnSpc>
              <a:spcBef>
                <a:spcPts val="0"/>
              </a:spcBef>
              <a:spcAft>
                <a:spcPts val="0"/>
              </a:spcAft>
              <a:buClr>
                <a:srgbClr val="4A626E"/>
              </a:buClr>
              <a:buSzPts val="1300"/>
              <a:buNone/>
            </a:pPr>
            <a:br>
              <a:rPr lang="fr-FR" dirty="0"/>
            </a:br>
            <a:endParaRPr dirty="0"/>
          </a:p>
        </p:txBody>
      </p:sp>
      <p:sp>
        <p:nvSpPr>
          <p:cNvPr id="2" name="Espace réservé du numéro de diapositive 1">
            <a:extLst>
              <a:ext uri="{FF2B5EF4-FFF2-40B4-BE49-F238E27FC236}">
                <a16:creationId xmlns:a16="http://schemas.microsoft.com/office/drawing/2014/main" id="{C14646D5-0240-DF6C-05A3-418E82A8FA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88"/>
        <p:cNvGrpSpPr/>
        <p:nvPr/>
      </p:nvGrpSpPr>
      <p:grpSpPr>
        <a:xfrm>
          <a:off x="0" y="0"/>
          <a:ext cx="0" cy="0"/>
          <a:chOff x="0" y="0"/>
          <a:chExt cx="0" cy="0"/>
        </a:xfrm>
      </p:grpSpPr>
      <p:sp>
        <p:nvSpPr>
          <p:cNvPr id="90" name="Google Shape;90;p2"/>
          <p:cNvSpPr txBox="1"/>
          <p:nvPr/>
        </p:nvSpPr>
        <p:spPr>
          <a:xfrm>
            <a:off x="3695947" y="564302"/>
            <a:ext cx="2964053" cy="3358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 b="1" i="0" u="none" strike="noStrike" cap="none" dirty="0">
                <a:solidFill>
                  <a:srgbClr val="4A626E"/>
                </a:solidFill>
                <a:latin typeface="Avenir"/>
                <a:ea typeface="Avenir"/>
                <a:cs typeface="Avenir"/>
                <a:sym typeface="Avenir"/>
              </a:rPr>
              <a:t>OPTIMISER SON TEMPS </a:t>
            </a:r>
            <a:endParaRPr dirty="0"/>
          </a:p>
        </p:txBody>
      </p:sp>
      <p:sp>
        <p:nvSpPr>
          <p:cNvPr id="2" name="Espace réservé du numéro de diapositive 1">
            <a:extLst>
              <a:ext uri="{FF2B5EF4-FFF2-40B4-BE49-F238E27FC236}">
                <a16:creationId xmlns:a16="http://schemas.microsoft.com/office/drawing/2014/main" id="{E118D713-98E2-13CB-EE21-B865FACDCF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
        <p:nvSpPr>
          <p:cNvPr id="5" name="Espace réservé du contenu 2">
            <a:extLst>
              <a:ext uri="{FF2B5EF4-FFF2-40B4-BE49-F238E27FC236}">
                <a16:creationId xmlns:a16="http://schemas.microsoft.com/office/drawing/2014/main" id="{EEBCB206-1C83-1F90-7FC1-E638C43ABC21}"/>
              </a:ext>
            </a:extLst>
          </p:cNvPr>
          <p:cNvSpPr txBox="1">
            <a:spLocks/>
          </p:cNvSpPr>
          <p:nvPr/>
        </p:nvSpPr>
        <p:spPr>
          <a:xfrm>
            <a:off x="324465" y="1396181"/>
            <a:ext cx="6243483" cy="8200103"/>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buFont typeface="Arial"/>
              <a:buNone/>
            </a:pPr>
            <a:r>
              <a:rPr lang="fr-FR" sz="1300" b="1" dirty="0">
                <a:solidFill>
                  <a:srgbClr val="4A626E"/>
                </a:solidFill>
                <a:latin typeface="Avenir"/>
                <a:ea typeface="Avenir"/>
                <a:cs typeface="Avenir"/>
                <a:sym typeface="Avenir"/>
              </a:rPr>
              <a:t>EFFICACITÉ PROFESSIONNELLE </a:t>
            </a:r>
            <a:endParaRPr lang="fr-FR" sz="1400" dirty="0"/>
          </a:p>
          <a:p>
            <a:pPr marL="0" indent="0">
              <a:buFont typeface="Arial"/>
              <a:buNone/>
            </a:pPr>
            <a:endParaRPr lang="fr-FR" sz="1300" b="1" dirty="0">
              <a:solidFill>
                <a:srgbClr val="4A626E"/>
              </a:solidFill>
              <a:latin typeface="Avenir Book" panose="02000503020000020003" pitchFamily="2" charset="0"/>
            </a:endParaRPr>
          </a:p>
          <a:p>
            <a:pPr marL="0" indent="0">
              <a:buFont typeface="Arial"/>
              <a:buNone/>
            </a:pPr>
            <a:r>
              <a:rPr lang="fr-FR" sz="1300" b="1" dirty="0">
                <a:solidFill>
                  <a:srgbClr val="4A626E"/>
                </a:solidFill>
                <a:latin typeface="Avenir Book" panose="02000503020000020003" pitchFamily="2" charset="0"/>
              </a:rPr>
              <a:t>CONTEXTE GÉNÉRAL : </a:t>
            </a:r>
          </a:p>
          <a:p>
            <a:pPr marL="0" indent="0">
              <a:buFont typeface="Arial"/>
              <a:buNone/>
            </a:pPr>
            <a:r>
              <a:rPr lang="fr-FR" sz="1300" dirty="0">
                <a:solidFill>
                  <a:srgbClr val="4A626E"/>
                </a:solidFill>
                <a:latin typeface="Avenir Book" panose="02000503020000020003" pitchFamily="2" charset="0"/>
              </a:rPr>
              <a:t>Gestion et optimisation du temps professionnel sont essentielles pour améliorer la productivité et l'efficacité au travail. En développant une compréhension approfondie des techniques de gestion du temps et en fournissant des outils pratiques, les participants seront mieux équipés pour maximiser l'utilisation de leur temps. Cette approche permet de réduire le stress, d'améliorer la performance globale et de renforcer la satisfaction professionnelle.</a:t>
            </a:r>
          </a:p>
          <a:p>
            <a:pPr marL="0" indent="0">
              <a:spcBef>
                <a:spcPts val="0"/>
              </a:spcBef>
              <a:buFont typeface="Arial"/>
              <a:buNone/>
            </a:pPr>
            <a:endParaRPr lang="fr-FR" sz="1300" b="1" dirty="0">
              <a:solidFill>
                <a:srgbClr val="4A626E"/>
              </a:solidFill>
              <a:latin typeface="Avenir"/>
              <a:ea typeface="Avenir"/>
              <a:cs typeface="Avenir"/>
              <a:sym typeface="Avenir"/>
            </a:endParaRPr>
          </a:p>
          <a:p>
            <a:pPr marL="0" indent="0">
              <a:spcBef>
                <a:spcPts val="0"/>
              </a:spcBef>
              <a:buFont typeface="Arial"/>
              <a:buNone/>
            </a:pPr>
            <a:r>
              <a:rPr lang="fr-FR" sz="1300" b="1" dirty="0">
                <a:solidFill>
                  <a:srgbClr val="4A626E"/>
                </a:solidFill>
                <a:latin typeface="Avenir"/>
                <a:ea typeface="Avenir"/>
                <a:cs typeface="Avenir"/>
                <a:sym typeface="Avenir"/>
              </a:rPr>
              <a:t>PUBLIC CONCERNÉ ET PRÉ-REQUIS : </a:t>
            </a:r>
            <a:r>
              <a:rPr lang="fr-FR" sz="1300" b="1" dirty="0">
                <a:solidFill>
                  <a:srgbClr val="4A626E"/>
                </a:solidFill>
                <a:latin typeface="Avenir Book" panose="02000503020000020003" pitchFamily="2" charset="0"/>
              </a:rPr>
              <a:t> </a:t>
            </a:r>
          </a:p>
          <a:p>
            <a:pPr marL="0" indent="0">
              <a:buFont typeface="Arial"/>
              <a:buNone/>
            </a:pPr>
            <a:r>
              <a:rPr lang="fr-FR" sz="1300" dirty="0">
                <a:solidFill>
                  <a:srgbClr val="4A626E"/>
                </a:solidFill>
                <a:latin typeface="Avenir Book" panose="02000503020000020003" pitchFamily="2" charset="0"/>
              </a:rPr>
              <a:t>Professionnels et employés qui cherchent à améliorer leur productivité et leur efficacité au quotidien. Entrepreneurs et dirigeants qui veulent optimiser leur temps pour développer leur entreprise. </a:t>
            </a:r>
          </a:p>
          <a:p>
            <a:pPr marL="0" indent="0">
              <a:buFont typeface="Arial"/>
              <a:buNone/>
            </a:pPr>
            <a:r>
              <a:rPr lang="fr-FR" sz="1300" dirty="0">
                <a:solidFill>
                  <a:srgbClr val="4A626E"/>
                </a:solidFill>
                <a:latin typeface="Avenir Book" panose="02000503020000020003" pitchFamily="2" charset="0"/>
              </a:rPr>
              <a:t>Aucun prérequis.</a:t>
            </a:r>
            <a:endParaRPr lang="fr-FR" sz="1300" b="1" dirty="0">
              <a:solidFill>
                <a:srgbClr val="4A626E"/>
              </a:solidFill>
              <a:latin typeface="Avenir Book" panose="02000503020000020003" pitchFamily="2" charset="0"/>
            </a:endParaRPr>
          </a:p>
          <a:p>
            <a:pPr marL="0" indent="0">
              <a:buFont typeface="Arial"/>
              <a:buNone/>
            </a:pPr>
            <a:endParaRPr lang="fr-FR" sz="1300" b="1" dirty="0">
              <a:solidFill>
                <a:srgbClr val="4A626E"/>
              </a:solidFill>
              <a:latin typeface="Avenir Book" panose="02000503020000020003" pitchFamily="2" charset="0"/>
            </a:endParaRPr>
          </a:p>
          <a:p>
            <a:pPr marL="0" indent="0">
              <a:buFont typeface="Arial"/>
              <a:buNone/>
            </a:pPr>
            <a:r>
              <a:rPr lang="fr-FR" sz="1300" b="1" dirty="0">
                <a:solidFill>
                  <a:srgbClr val="4A626E"/>
                </a:solidFill>
                <a:latin typeface="Avenir Book" panose="02000503020000020003" pitchFamily="2" charset="0"/>
              </a:rPr>
              <a:t>OBJECTIFS PÉDAGOGIQUES : </a:t>
            </a:r>
          </a:p>
          <a:p>
            <a:pPr marL="0" indent="0">
              <a:buFont typeface="Arial"/>
              <a:buNone/>
            </a:pPr>
            <a:endParaRPr lang="fr-FR" sz="1300" b="1" dirty="0">
              <a:solidFill>
                <a:srgbClr val="4A626E"/>
              </a:solidFill>
              <a:latin typeface="Avenir Book" panose="02000503020000020003" pitchFamily="2" charset="0"/>
            </a:endParaRPr>
          </a:p>
          <a:p>
            <a:r>
              <a:rPr lang="fr-FR" sz="1300" b="0" i="0" u="none" strike="noStrike" dirty="0">
                <a:solidFill>
                  <a:srgbClr val="4A626E"/>
                </a:solidFill>
                <a:effectLst/>
                <a:latin typeface="Avenir Book" panose="02000503020000020003" pitchFamily="2" charset="0"/>
              </a:rPr>
              <a:t>Utiliser son temps en fonction de ses priorités.</a:t>
            </a:r>
          </a:p>
          <a:p>
            <a:r>
              <a:rPr lang="fr-FR" sz="1300" b="0" i="0" u="none" strike="noStrike" dirty="0">
                <a:solidFill>
                  <a:srgbClr val="4A626E"/>
                </a:solidFill>
                <a:effectLst/>
                <a:latin typeface="Avenir Book" panose="02000503020000020003" pitchFamily="2" charset="0"/>
              </a:rPr>
              <a:t>Anticiper et planifier ses activités en se centrant sur l'essentiel.</a:t>
            </a:r>
          </a:p>
          <a:p>
            <a:r>
              <a:rPr lang="fr-FR" sz="1300" b="0" i="0" u="none" strike="noStrike" dirty="0">
                <a:solidFill>
                  <a:srgbClr val="4A626E"/>
                </a:solidFill>
                <a:effectLst/>
                <a:latin typeface="Avenir Book" panose="02000503020000020003" pitchFamily="2" charset="0"/>
              </a:rPr>
              <a:t>Mettre en place une organisation efficace au quotidien.</a:t>
            </a:r>
          </a:p>
          <a:p>
            <a:endParaRPr lang="fr-FR" sz="1200" dirty="0">
              <a:solidFill>
                <a:srgbClr val="4A626E"/>
              </a:solidFill>
              <a:latin typeface="Avenir Book" panose="02000503020000020003" pitchFamily="2" charset="0"/>
            </a:endParaRPr>
          </a:p>
          <a:p>
            <a:pPr marL="0" indent="0">
              <a:buFont typeface="Arial"/>
              <a:buNone/>
            </a:pPr>
            <a:r>
              <a:rPr lang="fr-FR" sz="1400" b="1" dirty="0">
                <a:solidFill>
                  <a:srgbClr val="4A626E"/>
                </a:solidFill>
                <a:latin typeface="Avenir Book" panose="02000503020000020003" pitchFamily="2" charset="0"/>
                <a:ea typeface="Avenir"/>
                <a:cs typeface="Avenir"/>
                <a:sym typeface="Avenir"/>
              </a:rPr>
              <a:t>DURÉE ET ORGANISATION </a:t>
            </a:r>
            <a:r>
              <a:rPr lang="fr-FR" sz="1400" dirty="0">
                <a:solidFill>
                  <a:srgbClr val="4A626E"/>
                </a:solidFill>
                <a:latin typeface="Avenir Book" panose="02000503020000020003" pitchFamily="2" charset="0"/>
                <a:ea typeface="Avenir"/>
                <a:cs typeface="Avenir"/>
                <a:sym typeface="Avenir"/>
              </a:rPr>
              <a:t>:</a:t>
            </a:r>
          </a:p>
          <a:p>
            <a:pPr marL="0" indent="0">
              <a:buFont typeface="Arial"/>
              <a:buNone/>
            </a:pPr>
            <a:r>
              <a:rPr lang="fr-FR" sz="1300" dirty="0">
                <a:solidFill>
                  <a:srgbClr val="4A626E"/>
                </a:solidFill>
                <a:latin typeface="Avenir Book" panose="02000503020000020003" pitchFamily="2" charset="0"/>
              </a:rPr>
              <a:t>3 heures </a:t>
            </a:r>
            <a:r>
              <a:rPr lang="fr-FR" sz="1300" dirty="0">
                <a:solidFill>
                  <a:srgbClr val="4A626E"/>
                </a:solidFill>
                <a:latin typeface="Avenir Book" panose="02000503020000020003" pitchFamily="2" charset="0"/>
                <a:ea typeface="Avenir"/>
                <a:cs typeface="Avenir"/>
                <a:sym typeface="Avenir"/>
              </a:rPr>
              <a:t>– Formation intra-entreprise </a:t>
            </a:r>
            <a:r>
              <a:rPr lang="fr-FR" sz="1300" dirty="0">
                <a:solidFill>
                  <a:srgbClr val="4A626E"/>
                </a:solidFill>
                <a:latin typeface="Avenir Book" panose="02000503020000020003" pitchFamily="2" charset="0"/>
              </a:rPr>
              <a:t>– Individuel ou groupe de 4 participants maximum.</a:t>
            </a:r>
            <a:endParaRPr lang="fr-FR" sz="13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endParaRPr lang="fr-FR" sz="12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endParaRPr lang="fr-FR" sz="1300" b="1"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300" b="1" dirty="0">
                <a:solidFill>
                  <a:srgbClr val="4A626E"/>
                </a:solidFill>
                <a:latin typeface="Avenir Book" panose="02000503020000020003" pitchFamily="2" charset="0"/>
                <a:ea typeface="Avenir"/>
                <a:cs typeface="Avenir"/>
                <a:sym typeface="Avenir"/>
              </a:rPr>
              <a:t>MOYENS PÉDAGOGIQUES ET D’ENCADREMENT :</a:t>
            </a:r>
          </a:p>
          <a:p>
            <a:pPr marL="0" indent="0">
              <a:spcBef>
                <a:spcPts val="0"/>
              </a:spcBef>
              <a:buFont typeface="Arial"/>
              <a:buNone/>
            </a:pPr>
            <a:endParaRPr lang="fr-FR" sz="1300" b="1"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300" b="0" i="0" u="none" strike="noStrike" dirty="0">
                <a:solidFill>
                  <a:srgbClr val="4A626E"/>
                </a:solidFill>
                <a:effectLst/>
                <a:latin typeface="Avenir Book" panose="02000503020000020003" pitchFamily="2" charset="0"/>
              </a:rPr>
              <a:t>Très opérationnel, cette formation permet d’organiser efficacement ces priorités et son planning professionnel.</a:t>
            </a:r>
          </a:p>
          <a:p>
            <a:pPr marL="0" indent="0">
              <a:spcBef>
                <a:spcPts val="0"/>
              </a:spcBef>
              <a:buFont typeface="Arial"/>
              <a:buNone/>
            </a:pPr>
            <a:endParaRPr lang="fr-FR" sz="1300" dirty="0">
              <a:solidFill>
                <a:srgbClr val="1D0000"/>
              </a:solidFill>
              <a:latin typeface="Avenir Book" panose="02000503020000020003" pitchFamily="2" charset="0"/>
              <a:ea typeface="Avenir"/>
              <a:cs typeface="Avenir"/>
              <a:sym typeface="Avenir"/>
            </a:endParaRPr>
          </a:p>
          <a:p>
            <a:pPr marL="0" indent="0">
              <a:spcBef>
                <a:spcPts val="0"/>
              </a:spcBef>
              <a:buFont typeface="Arial"/>
              <a:buNone/>
            </a:pPr>
            <a:r>
              <a:rPr lang="fr-FR" sz="1300" dirty="0">
                <a:solidFill>
                  <a:srgbClr val="4A626E"/>
                </a:solidFill>
                <a:latin typeface="Avenir Book" panose="02000503020000020003" pitchFamily="2" charset="0"/>
                <a:ea typeface="Avenir"/>
                <a:cs typeface="Avenir"/>
                <a:sym typeface="Avenir"/>
              </a:rPr>
              <a:t>1 heure de méthode </a:t>
            </a:r>
          </a:p>
          <a:p>
            <a:pPr marL="0" indent="0">
              <a:spcBef>
                <a:spcPts val="0"/>
              </a:spcBef>
              <a:buFont typeface="Arial"/>
              <a:buNone/>
            </a:pPr>
            <a:endParaRPr lang="fr-FR" sz="13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300" dirty="0">
                <a:solidFill>
                  <a:srgbClr val="4A626E"/>
                </a:solidFill>
                <a:latin typeface="Avenir Book" panose="02000503020000020003" pitchFamily="2" charset="0"/>
                <a:ea typeface="Avenir"/>
                <a:cs typeface="Avenir"/>
                <a:sym typeface="Avenir"/>
              </a:rPr>
              <a:t>1 heure de mise en pratique </a:t>
            </a:r>
          </a:p>
          <a:p>
            <a:pPr marL="0" indent="0">
              <a:spcBef>
                <a:spcPts val="0"/>
              </a:spcBef>
              <a:buFont typeface="Arial"/>
              <a:buNone/>
            </a:pPr>
            <a:endParaRPr lang="fr-FR" sz="13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300" dirty="0">
                <a:solidFill>
                  <a:srgbClr val="4A626E"/>
                </a:solidFill>
                <a:latin typeface="Avenir Book" panose="02000503020000020003" pitchFamily="2" charset="0"/>
                <a:ea typeface="Avenir"/>
                <a:cs typeface="Avenir"/>
                <a:sym typeface="Avenir"/>
              </a:rPr>
              <a:t>1 heure de partage avec le formateur</a:t>
            </a:r>
          </a:p>
          <a:p>
            <a:pPr marL="0" indent="0">
              <a:spcBef>
                <a:spcPts val="0"/>
              </a:spcBef>
              <a:buFont typeface="Arial"/>
              <a:buNone/>
            </a:pPr>
            <a:endParaRPr lang="fr-FR" sz="1400" dirty="0">
              <a:solidFill>
                <a:srgbClr val="3A4952"/>
              </a:solidFill>
              <a:latin typeface="Avenir Book" panose="02000503020000020003" pitchFamily="2" charset="0"/>
              <a:ea typeface="Times New Roman" panose="02020603050405020304" pitchFamily="18" charset="0"/>
            </a:endParaRPr>
          </a:p>
          <a:p>
            <a:pPr marL="0" indent="0">
              <a:buFont typeface="Arial"/>
              <a:buNone/>
            </a:pPr>
            <a:r>
              <a:rPr lang="fr-FR" sz="1400" b="1" dirty="0">
                <a:solidFill>
                  <a:srgbClr val="4A626E"/>
                </a:solidFill>
                <a:latin typeface="Avenir Book" panose="02000503020000020003" pitchFamily="2" charset="0"/>
                <a:sym typeface="Avenir"/>
              </a:rPr>
              <a:t>EVALUATION :</a:t>
            </a:r>
          </a:p>
          <a:p>
            <a:pPr marL="0" indent="0">
              <a:spcAft>
                <a:spcPts val="1125"/>
              </a:spcAft>
              <a:buFont typeface="Arial"/>
              <a:buNone/>
            </a:pPr>
            <a:r>
              <a:rPr lang="fr-FR" sz="1300" dirty="0">
                <a:solidFill>
                  <a:srgbClr val="4A626E"/>
                </a:solidFill>
                <a:latin typeface="Avenir Book" panose="02000503020000020003" pitchFamily="2" charset="0"/>
                <a:ea typeface="Times New Roman" panose="02020603050405020304" pitchFamily="18" charset="0"/>
              </a:rPr>
              <a:t>Une évaluation de compétences acquises est réalisée en début et en fin de formation qui peut prendre différentes formes selon le contenu de la formation suivie : Tests d’évaluation des acquis, cas pratiques, mises en situation, questionnaire en ligne.</a:t>
            </a:r>
            <a:endParaRPr lang="fr-FR" sz="1300" dirty="0">
              <a:latin typeface="Avenir Book" panose="02000503020000020003" pitchFamily="2" charset="0"/>
              <a:ea typeface="Times New Roman" panose="02020603050405020304" pitchFamily="18" charset="0"/>
            </a:endParaRPr>
          </a:p>
          <a:p>
            <a:pPr marL="0" indent="0">
              <a:spcAft>
                <a:spcPts val="1125"/>
              </a:spcAft>
              <a:buFont typeface="Arial"/>
              <a:buNone/>
            </a:pPr>
            <a:r>
              <a:rPr lang="fr-FR" sz="1300" dirty="0">
                <a:solidFill>
                  <a:srgbClr val="4A626E"/>
                </a:solidFill>
                <a:latin typeface="Avenir Book" panose="02000503020000020003" pitchFamily="2" charset="0"/>
                <a:ea typeface="Times New Roman" panose="02020603050405020304" pitchFamily="18" charset="0"/>
              </a:rPr>
              <a:t>Une évaluation de la satisfaction de chaque stagiaire est réalisée en ligne.</a:t>
            </a:r>
            <a:endParaRPr lang="fr-FR" sz="1300" dirty="0">
              <a:solidFill>
                <a:srgbClr val="3A4952"/>
              </a:solidFill>
              <a:latin typeface="Avenir Book" panose="02000503020000020003"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5"/>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F23053-AF78-FDB5-8F46-38523E93AE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5" name="Espace réservé du contenu 2">
            <a:extLst>
              <a:ext uri="{FF2B5EF4-FFF2-40B4-BE49-F238E27FC236}">
                <a16:creationId xmlns:a16="http://schemas.microsoft.com/office/drawing/2014/main" id="{298F435B-3F78-8407-F5E2-D59907308191}"/>
              </a:ext>
            </a:extLst>
          </p:cNvPr>
          <p:cNvSpPr txBox="1">
            <a:spLocks/>
          </p:cNvSpPr>
          <p:nvPr/>
        </p:nvSpPr>
        <p:spPr>
          <a:xfrm>
            <a:off x="186245" y="1112520"/>
            <a:ext cx="6485509" cy="83627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buFont typeface="Arial"/>
              <a:buNone/>
            </a:pPr>
            <a:r>
              <a:rPr lang="fr-FR" sz="1500" dirty="0">
                <a:solidFill>
                  <a:srgbClr val="3A4952"/>
                </a:solidFill>
                <a:latin typeface="Avenir Book" panose="02000503020000020003" pitchFamily="2" charset="0"/>
              </a:rPr>
              <a:t>CONTENU : </a:t>
            </a:r>
          </a:p>
          <a:p>
            <a:pPr marL="0" indent="0">
              <a:buFont typeface="Arial"/>
              <a:buNone/>
            </a:pPr>
            <a:endParaRPr lang="fr-FR" sz="1200" dirty="0">
              <a:solidFill>
                <a:srgbClr val="3A4952"/>
              </a:solidFill>
              <a:latin typeface="Avenir Book" panose="02000503020000020003" pitchFamily="2" charset="0"/>
            </a:endParaRPr>
          </a:p>
          <a:p>
            <a:pPr marL="0" indent="0">
              <a:buFont typeface="Arial"/>
              <a:buNone/>
            </a:pPr>
            <a:r>
              <a:rPr lang="fr-FR" sz="1400" b="1" dirty="0">
                <a:solidFill>
                  <a:srgbClr val="3A4952"/>
                </a:solidFill>
                <a:latin typeface="Avenir Book" panose="02000503020000020003" pitchFamily="2" charset="0"/>
              </a:rPr>
              <a:t>AVANT la formation</a:t>
            </a:r>
          </a:p>
          <a:p>
            <a:pPr marL="0" indent="0">
              <a:buFont typeface="Arial"/>
              <a:buNone/>
            </a:pPr>
            <a:r>
              <a:rPr lang="fr-FR" sz="1200" dirty="0">
                <a:solidFill>
                  <a:srgbClr val="4A626E"/>
                </a:solidFill>
                <a:latin typeface="Avenir Book" panose="02000503020000020003" pitchFamily="2" charset="0"/>
              </a:rPr>
              <a:t>Un questionnaire de positionnement avant la formation pour cartographier et suivre les progrès des stagiaires sur l’optimisation du temps.</a:t>
            </a:r>
          </a:p>
          <a:p>
            <a:pPr marL="0" indent="0">
              <a:buFont typeface="Arial"/>
              <a:buNone/>
            </a:pPr>
            <a:endParaRPr lang="fr-FR" sz="1200" dirty="0">
              <a:solidFill>
                <a:srgbClr val="3A4952"/>
              </a:solidFill>
              <a:latin typeface="Avenir Book" panose="02000503020000020003" pitchFamily="2" charset="0"/>
            </a:endParaRPr>
          </a:p>
          <a:p>
            <a:pPr marL="0" indent="0">
              <a:buFont typeface="Arial"/>
              <a:buNone/>
            </a:pPr>
            <a:r>
              <a:rPr lang="fr-FR" sz="1400" b="1" dirty="0">
                <a:solidFill>
                  <a:srgbClr val="3A4952"/>
                </a:solidFill>
                <a:latin typeface="Avenir Book" panose="02000503020000020003" pitchFamily="2" charset="0"/>
              </a:rPr>
              <a:t>Module méthode : Les bases de la stratégie de communication (1h)</a:t>
            </a:r>
          </a:p>
          <a:p>
            <a:pPr marL="0" indent="0">
              <a:buFont typeface="Arial"/>
              <a:buNone/>
            </a:pPr>
            <a:endParaRPr lang="fr-FR" sz="1200" b="1" dirty="0">
              <a:solidFill>
                <a:srgbClr val="3A4952"/>
              </a:solidFill>
              <a:latin typeface="Avenir Book" panose="02000503020000020003" pitchFamily="2" charset="0"/>
            </a:endParaRPr>
          </a:p>
          <a:p>
            <a:pPr marL="285750" indent="-285750"/>
            <a:r>
              <a:rPr lang="fr-FR" sz="1200" dirty="0">
                <a:latin typeface="Avenir Book" panose="02000503020000020003" pitchFamily="2" charset="0"/>
                <a:cs typeface="Arial" panose="020B0604020202020204" pitchFamily="34" charset="0"/>
              </a:rPr>
              <a:t>1.</a:t>
            </a:r>
            <a:r>
              <a:rPr lang="fr-FR" sz="1200" dirty="0">
                <a:solidFill>
                  <a:srgbClr val="3A4952"/>
                </a:solidFill>
                <a:latin typeface="Avenir Book" panose="02000503020000020003" pitchFamily="2" charset="0"/>
              </a:rPr>
              <a:t>Techniques de gestion du temps</a:t>
            </a:r>
          </a:p>
          <a:p>
            <a:pPr marL="285750" indent="-285750"/>
            <a:r>
              <a:rPr lang="fr-FR" sz="1200" dirty="0">
                <a:solidFill>
                  <a:srgbClr val="3A4952"/>
                </a:solidFill>
                <a:latin typeface="Avenir Book" panose="02000503020000020003" pitchFamily="2" charset="0"/>
              </a:rPr>
              <a:t>2.Planification et suivi</a:t>
            </a:r>
          </a:p>
          <a:p>
            <a:pPr marL="285750" indent="-285750"/>
            <a:r>
              <a:rPr lang="fr-FR" sz="1200" dirty="0">
                <a:solidFill>
                  <a:srgbClr val="3A4952"/>
                </a:solidFill>
                <a:latin typeface="Avenir Book" panose="02000503020000020003" pitchFamily="2" charset="0"/>
              </a:rPr>
              <a:t>3.Utilisation d’outils de gestion du temps</a:t>
            </a:r>
          </a:p>
          <a:p>
            <a:pPr marL="0" indent="0">
              <a:buFont typeface="Arial"/>
              <a:buNone/>
            </a:pPr>
            <a:endParaRPr lang="fr-FR" sz="1200" dirty="0">
              <a:solidFill>
                <a:srgbClr val="3A4952"/>
              </a:solidFill>
              <a:latin typeface="Avenir Book" panose="02000503020000020003" pitchFamily="2" charset="0"/>
            </a:endParaRPr>
          </a:p>
          <a:p>
            <a:pPr marL="0" indent="0">
              <a:buFont typeface="Arial"/>
              <a:buNone/>
            </a:pPr>
            <a:r>
              <a:rPr lang="fr-FR" sz="1400" b="1" dirty="0">
                <a:solidFill>
                  <a:srgbClr val="3A4952"/>
                </a:solidFill>
                <a:latin typeface="Avenir Book" panose="02000503020000020003" pitchFamily="2" charset="0"/>
              </a:rPr>
              <a:t>Session pratique (1h)</a:t>
            </a:r>
          </a:p>
          <a:p>
            <a:pPr marL="0" indent="0">
              <a:buFont typeface="Arial"/>
              <a:buNone/>
            </a:pPr>
            <a:endParaRPr lang="fr-FR" sz="1400" b="1" dirty="0">
              <a:solidFill>
                <a:srgbClr val="3A4952"/>
              </a:solidFill>
              <a:latin typeface="Avenir Book" panose="02000503020000020003" pitchFamily="2" charset="0"/>
            </a:endParaRPr>
          </a:p>
          <a:p>
            <a:pPr marL="285750" indent="-285750"/>
            <a:r>
              <a:rPr lang="fr-FR" sz="1200" dirty="0">
                <a:solidFill>
                  <a:srgbClr val="3A4952"/>
                </a:solidFill>
                <a:latin typeface="Avenir Book" panose="02000503020000020003" pitchFamily="2" charset="0"/>
              </a:rPr>
              <a:t>Outils de travail dédié à compléter pour appliquer la méthode</a:t>
            </a:r>
          </a:p>
          <a:p>
            <a:pPr marL="285750" indent="-285750"/>
            <a:r>
              <a:rPr lang="fr-FR" sz="1200" dirty="0">
                <a:solidFill>
                  <a:srgbClr val="3A4952"/>
                </a:solidFill>
                <a:latin typeface="Avenir Book" panose="02000503020000020003" pitchFamily="2" charset="0"/>
              </a:rPr>
              <a:t>Affiner les pistes de réflexion de chacun sur les priorités</a:t>
            </a:r>
          </a:p>
          <a:p>
            <a:pPr marL="285750" indent="-285750"/>
            <a:r>
              <a:rPr lang="fr-FR" sz="1200" dirty="0">
                <a:solidFill>
                  <a:srgbClr val="3A4952"/>
                </a:solidFill>
                <a:latin typeface="Avenir Book" panose="02000503020000020003" pitchFamily="2" charset="0"/>
              </a:rPr>
              <a:t>Créer son propre planning</a:t>
            </a:r>
          </a:p>
          <a:p>
            <a:pPr marL="0" indent="0">
              <a:buFont typeface="Arial"/>
              <a:buNone/>
            </a:pPr>
            <a:endParaRPr lang="fr-FR" sz="1300" dirty="0">
              <a:solidFill>
                <a:srgbClr val="3A4952"/>
              </a:solidFill>
              <a:latin typeface="Avenir Book" panose="02000503020000020003" pitchFamily="2" charset="0"/>
            </a:endParaRPr>
          </a:p>
          <a:p>
            <a:pPr marL="0" indent="0">
              <a:buFont typeface="Arial"/>
              <a:buNone/>
            </a:pPr>
            <a:r>
              <a:rPr lang="fr-FR" sz="1400" b="1" dirty="0">
                <a:solidFill>
                  <a:srgbClr val="4A626E"/>
                </a:solidFill>
                <a:latin typeface="Avenir Book" panose="02000503020000020003" pitchFamily="2" charset="0"/>
              </a:rPr>
              <a:t>Partage et échange avec le formateur (1h)</a:t>
            </a:r>
          </a:p>
          <a:p>
            <a:pPr marL="0" indent="0">
              <a:buFont typeface="Arial"/>
              <a:buNone/>
            </a:pPr>
            <a:endParaRPr lang="fr-FR" sz="1400" dirty="0">
              <a:solidFill>
                <a:srgbClr val="4A626E"/>
              </a:solidFill>
              <a:latin typeface="Avenir Book" panose="02000503020000020003" pitchFamily="2" charset="0"/>
            </a:endParaRPr>
          </a:p>
          <a:p>
            <a:pPr marL="0" indent="0">
              <a:buFont typeface="Arial"/>
              <a:buNone/>
            </a:pPr>
            <a:r>
              <a:rPr lang="fr-FR" sz="1200" dirty="0">
                <a:solidFill>
                  <a:srgbClr val="4A626E"/>
                </a:solidFill>
                <a:latin typeface="Avenir Book" panose="02000503020000020003" pitchFamily="2" charset="0"/>
              </a:rPr>
              <a:t>Recevez un feedback continu et détaillé après chaque exercice. Bénéficiez d’une heure de partage sur mesure pour développer votre stratégie d’optimisation  dédiée à votre secteur d'activité et votre actualité.</a:t>
            </a:r>
          </a:p>
          <a:p>
            <a:pPr marL="0" indent="0">
              <a:buFont typeface="Arial"/>
              <a:buNone/>
            </a:pPr>
            <a:endParaRPr lang="fr-FR" sz="1200" dirty="0">
              <a:solidFill>
                <a:srgbClr val="4A626E"/>
              </a:solidFill>
              <a:latin typeface="Avenir Book" panose="02000503020000020003" pitchFamily="2" charset="0"/>
            </a:endParaRPr>
          </a:p>
          <a:p>
            <a:pPr marL="0" indent="0">
              <a:buFont typeface="Arial"/>
              <a:buNone/>
            </a:pPr>
            <a:r>
              <a:rPr lang="fr-FR" sz="1200" dirty="0">
                <a:solidFill>
                  <a:srgbClr val="4A626E"/>
                </a:solidFill>
                <a:latin typeface="Avenir Book" panose="02000503020000020003" pitchFamily="2" charset="0"/>
              </a:rPr>
              <a:t>POST FORMATION</a:t>
            </a:r>
          </a:p>
          <a:p>
            <a:pPr marL="0" indent="0">
              <a:buFont typeface="Arial"/>
              <a:buNone/>
            </a:pPr>
            <a:r>
              <a:rPr lang="fr-FR" sz="1200" dirty="0">
                <a:solidFill>
                  <a:srgbClr val="4A626E"/>
                </a:solidFill>
                <a:latin typeface="Avenir Book" panose="02000503020000020003" pitchFamily="2" charset="0"/>
              </a:rPr>
              <a:t>Le stagiaire est invité à poursuivre sa cartographie de progrès.</a:t>
            </a:r>
          </a:p>
        </p:txBody>
      </p:sp>
    </p:spTree>
    <p:extLst>
      <p:ext uri="{BB962C8B-B14F-4D97-AF65-F5344CB8AC3E}">
        <p14:creationId xmlns:p14="http://schemas.microsoft.com/office/powerpoint/2010/main" val="415326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Shape 95"/>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F23053-AF78-FDB5-8F46-38523E93AE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
        <p:nvSpPr>
          <p:cNvPr id="8" name="Google Shape;90;p2">
            <a:extLst>
              <a:ext uri="{FF2B5EF4-FFF2-40B4-BE49-F238E27FC236}">
                <a16:creationId xmlns:a16="http://schemas.microsoft.com/office/drawing/2014/main" id="{CE0DEFB0-4AD0-E054-A5F2-C21001EFF964}"/>
              </a:ext>
            </a:extLst>
          </p:cNvPr>
          <p:cNvSpPr txBox="1"/>
          <p:nvPr/>
        </p:nvSpPr>
        <p:spPr>
          <a:xfrm>
            <a:off x="2980112" y="592877"/>
            <a:ext cx="3420688" cy="323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500" b="1" i="0" u="none" strike="noStrike" cap="none" dirty="0">
                <a:solidFill>
                  <a:srgbClr val="4A626E"/>
                </a:solidFill>
                <a:latin typeface="Avenir"/>
                <a:ea typeface="Avenir"/>
                <a:cs typeface="Avenir"/>
                <a:sym typeface="Avenir"/>
              </a:rPr>
              <a:t>PITCH TRAINING COMMERCIAL </a:t>
            </a:r>
            <a:endParaRPr dirty="0"/>
          </a:p>
        </p:txBody>
      </p:sp>
      <p:sp>
        <p:nvSpPr>
          <p:cNvPr id="9" name="Espace réservé du contenu 2">
            <a:extLst>
              <a:ext uri="{FF2B5EF4-FFF2-40B4-BE49-F238E27FC236}">
                <a16:creationId xmlns:a16="http://schemas.microsoft.com/office/drawing/2014/main" id="{96C72717-0F86-2DE4-16F9-84F1BF992F33}"/>
              </a:ext>
            </a:extLst>
          </p:cNvPr>
          <p:cNvSpPr txBox="1">
            <a:spLocks/>
          </p:cNvSpPr>
          <p:nvPr/>
        </p:nvSpPr>
        <p:spPr>
          <a:xfrm>
            <a:off x="324465" y="1396181"/>
            <a:ext cx="6243483" cy="8200103"/>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buFont typeface="Arial"/>
              <a:buNone/>
            </a:pPr>
            <a:r>
              <a:rPr lang="fr-FR" sz="1300" b="1" dirty="0">
                <a:solidFill>
                  <a:srgbClr val="4A626E"/>
                </a:solidFill>
                <a:latin typeface="Avenir"/>
                <a:ea typeface="Avenir"/>
                <a:cs typeface="Avenir"/>
                <a:sym typeface="Avenir"/>
              </a:rPr>
              <a:t>EFFICACITÉ PROFESSIONNELLE </a:t>
            </a:r>
            <a:endParaRPr lang="fr-FR" sz="1400" dirty="0"/>
          </a:p>
          <a:p>
            <a:pPr marL="0" indent="0">
              <a:buFont typeface="Arial"/>
              <a:buNone/>
            </a:pPr>
            <a:endParaRPr lang="fr-FR" sz="1300" b="1" dirty="0">
              <a:solidFill>
                <a:srgbClr val="4A626E"/>
              </a:solidFill>
              <a:latin typeface="Avenir Book" panose="02000503020000020003" pitchFamily="2" charset="0"/>
            </a:endParaRPr>
          </a:p>
          <a:p>
            <a:pPr marL="0" indent="0">
              <a:buFont typeface="Arial"/>
              <a:buNone/>
            </a:pPr>
            <a:r>
              <a:rPr lang="fr-FR" sz="1300" b="1" dirty="0">
                <a:solidFill>
                  <a:srgbClr val="4A626E"/>
                </a:solidFill>
                <a:latin typeface="Avenir Book" panose="02000503020000020003" pitchFamily="2" charset="0"/>
              </a:rPr>
              <a:t>CONTEXTE GÉNÉRAL : </a:t>
            </a:r>
          </a:p>
          <a:p>
            <a:pPr marL="0" indent="0">
              <a:buFont typeface="Arial"/>
              <a:buNone/>
            </a:pPr>
            <a:r>
              <a:rPr lang="fr-FR" sz="1200" dirty="0">
                <a:solidFill>
                  <a:srgbClr val="4A626E"/>
                </a:solidFill>
                <a:latin typeface="Avenir Book" panose="02000503020000020003" pitchFamily="2" charset="0"/>
              </a:rPr>
              <a:t>Maitriser son pitch commercial est essentiel pour améliorer l'efficacité des présentations de vente. En développant une compréhension approfondie des techniques de persuasion et en fournissant des outils pratiques ainsi que des méthodes éprouvées, les participants seront mieux équipés pour captiver leur audience dès les premières secondes. Cette approche permet de maximiser les taux de conversion et de renforcer les compétences en communication des équipes de vente, augmentant ainsi la réussite commerciale de leur entreprise.</a:t>
            </a:r>
          </a:p>
          <a:p>
            <a:pPr marL="0" indent="0">
              <a:buFont typeface="Arial"/>
              <a:buNone/>
            </a:pPr>
            <a:endParaRPr lang="fr-FR" sz="1200" dirty="0">
              <a:solidFill>
                <a:srgbClr val="4A626E"/>
              </a:solidFill>
              <a:latin typeface="Avenir Book" panose="02000503020000020003" pitchFamily="2" charset="0"/>
            </a:endParaRPr>
          </a:p>
          <a:p>
            <a:pPr marL="0" indent="0">
              <a:spcBef>
                <a:spcPts val="0"/>
              </a:spcBef>
              <a:buFont typeface="Arial"/>
              <a:buNone/>
            </a:pPr>
            <a:endParaRPr lang="fr-FR" sz="1300" b="1" dirty="0">
              <a:solidFill>
                <a:srgbClr val="4A626E"/>
              </a:solidFill>
              <a:latin typeface="Avenir"/>
              <a:ea typeface="Avenir"/>
              <a:cs typeface="Avenir"/>
              <a:sym typeface="Avenir"/>
            </a:endParaRPr>
          </a:p>
          <a:p>
            <a:pPr marL="0" indent="0">
              <a:spcBef>
                <a:spcPts val="0"/>
              </a:spcBef>
              <a:buFont typeface="Arial"/>
              <a:buNone/>
            </a:pPr>
            <a:r>
              <a:rPr lang="fr-FR" sz="1300" b="1" dirty="0">
                <a:solidFill>
                  <a:srgbClr val="4A626E"/>
                </a:solidFill>
                <a:latin typeface="Avenir"/>
                <a:ea typeface="Avenir"/>
                <a:cs typeface="Avenir"/>
                <a:sym typeface="Avenir"/>
              </a:rPr>
              <a:t>PUBLIC CONCERNÉ ET PRÉ-REQUIS : </a:t>
            </a:r>
            <a:r>
              <a:rPr lang="fr-FR" sz="1300" b="1" dirty="0">
                <a:solidFill>
                  <a:srgbClr val="4A626E"/>
                </a:solidFill>
                <a:latin typeface="Avenir Book" panose="02000503020000020003" pitchFamily="2" charset="0"/>
              </a:rPr>
              <a:t> </a:t>
            </a:r>
          </a:p>
          <a:p>
            <a:pPr marL="0" indent="0">
              <a:buFont typeface="Arial"/>
              <a:buNone/>
            </a:pPr>
            <a:r>
              <a:rPr lang="fr-FR" sz="1200" dirty="0">
                <a:solidFill>
                  <a:srgbClr val="4A626E"/>
                </a:solidFill>
                <a:latin typeface="Avenir Book" panose="02000503020000020003" pitchFamily="2" charset="0"/>
              </a:rPr>
              <a:t>Toute personne ou porteur de projet ayant à convaincre un publics. Commercial, manager, chef de projet </a:t>
            </a:r>
            <a:r>
              <a:rPr lang="fr-FR" sz="1200" dirty="0" err="1">
                <a:solidFill>
                  <a:srgbClr val="4A626E"/>
                </a:solidFill>
                <a:latin typeface="Avenir Book" panose="02000503020000020003" pitchFamily="2" charset="0"/>
              </a:rPr>
              <a:t>etc</a:t>
            </a:r>
            <a:r>
              <a:rPr lang="fr-FR" sz="1200" dirty="0">
                <a:solidFill>
                  <a:srgbClr val="4A626E"/>
                </a:solidFill>
                <a:latin typeface="Avenir Book" panose="02000503020000020003" pitchFamily="2" charset="0"/>
              </a:rPr>
              <a:t> … Aucun prérequis.</a:t>
            </a:r>
          </a:p>
          <a:p>
            <a:pPr marL="0" indent="0">
              <a:buFont typeface="Arial"/>
              <a:buNone/>
            </a:pPr>
            <a:endParaRPr lang="fr-FR" sz="1200" dirty="0">
              <a:solidFill>
                <a:srgbClr val="4A626E"/>
              </a:solidFill>
              <a:latin typeface="Avenir Book" panose="02000503020000020003" pitchFamily="2" charset="0"/>
            </a:endParaRPr>
          </a:p>
          <a:p>
            <a:pPr marL="0" indent="0">
              <a:buFont typeface="Arial"/>
              <a:buNone/>
            </a:pPr>
            <a:r>
              <a:rPr lang="fr-FR" sz="1300" b="1" dirty="0">
                <a:solidFill>
                  <a:srgbClr val="4A626E"/>
                </a:solidFill>
                <a:latin typeface="Avenir Book" panose="02000503020000020003" pitchFamily="2" charset="0"/>
              </a:rPr>
              <a:t>OBJECTIFS PÉDAGOGIQUES : </a:t>
            </a:r>
          </a:p>
          <a:p>
            <a:pPr marL="0" indent="0">
              <a:buFont typeface="Arial"/>
              <a:buNone/>
            </a:pPr>
            <a:endParaRPr lang="fr-FR" sz="1300" b="1" dirty="0">
              <a:solidFill>
                <a:srgbClr val="4A626E"/>
              </a:solidFill>
              <a:latin typeface="Avenir Book" panose="02000503020000020003" pitchFamily="2" charset="0"/>
            </a:endParaRPr>
          </a:p>
          <a:p>
            <a:r>
              <a:rPr lang="fr-FR" sz="1200" dirty="0">
                <a:solidFill>
                  <a:srgbClr val="4A626E"/>
                </a:solidFill>
                <a:latin typeface="Avenir Book" panose="02000503020000020003" pitchFamily="2" charset="0"/>
              </a:rPr>
              <a:t>Réaliser une présentation percutante sous la forme dite « de l’</a:t>
            </a:r>
            <a:r>
              <a:rPr lang="fr-FR" sz="1200" dirty="0" err="1">
                <a:solidFill>
                  <a:srgbClr val="4A626E"/>
                </a:solidFill>
                <a:latin typeface="Avenir Book" panose="02000503020000020003" pitchFamily="2" charset="0"/>
              </a:rPr>
              <a:t>elevator</a:t>
            </a:r>
            <a:r>
              <a:rPr lang="fr-FR" sz="1200" dirty="0">
                <a:solidFill>
                  <a:srgbClr val="4A626E"/>
                </a:solidFill>
                <a:latin typeface="Avenir Book" panose="02000503020000020003" pitchFamily="2" charset="0"/>
              </a:rPr>
              <a:t> pitch ».</a:t>
            </a:r>
          </a:p>
          <a:p>
            <a:r>
              <a:rPr lang="fr-FR" sz="1200" dirty="0">
                <a:solidFill>
                  <a:srgbClr val="4A626E"/>
                </a:solidFill>
                <a:latin typeface="Avenir Book" panose="02000503020000020003" pitchFamily="2" charset="0"/>
              </a:rPr>
              <a:t>Structurer son discours pour convaincre son interlocuteur.</a:t>
            </a:r>
          </a:p>
          <a:p>
            <a:r>
              <a:rPr lang="fr-FR" sz="1200" dirty="0">
                <a:solidFill>
                  <a:srgbClr val="4A626E"/>
                </a:solidFill>
                <a:latin typeface="Avenir Book" panose="02000503020000020003" pitchFamily="2" charset="0"/>
              </a:rPr>
              <a:t>Amener le stagiaire à travailler ses éléments de langage pour gagner en assurance et pertinence lorsqu’il y a un enjeu commercial.</a:t>
            </a:r>
          </a:p>
          <a:p>
            <a:pPr marL="0" indent="0">
              <a:buFont typeface="Arial"/>
              <a:buNone/>
            </a:pPr>
            <a:endParaRPr lang="fr-FR" sz="1200" dirty="0">
              <a:solidFill>
                <a:srgbClr val="4A626E"/>
              </a:solidFill>
              <a:latin typeface="Avenir Book" panose="02000503020000020003" pitchFamily="2" charset="0"/>
            </a:endParaRPr>
          </a:p>
          <a:p>
            <a:pPr marL="0" indent="0">
              <a:buFont typeface="Arial"/>
              <a:buNone/>
            </a:pPr>
            <a:r>
              <a:rPr lang="fr-FR" sz="1400" b="1" dirty="0">
                <a:solidFill>
                  <a:srgbClr val="4A626E"/>
                </a:solidFill>
                <a:latin typeface="Avenir Book" panose="02000503020000020003" pitchFamily="2" charset="0"/>
                <a:ea typeface="Avenir"/>
                <a:cs typeface="Avenir"/>
                <a:sym typeface="Avenir"/>
              </a:rPr>
              <a:t>DURÉE ET ORGANISATION </a:t>
            </a:r>
            <a:r>
              <a:rPr lang="fr-FR" sz="1400" dirty="0">
                <a:solidFill>
                  <a:srgbClr val="4A626E"/>
                </a:solidFill>
                <a:latin typeface="Avenir Book" panose="02000503020000020003" pitchFamily="2" charset="0"/>
                <a:ea typeface="Avenir"/>
                <a:cs typeface="Avenir"/>
                <a:sym typeface="Avenir"/>
              </a:rPr>
              <a:t>:</a:t>
            </a:r>
          </a:p>
          <a:p>
            <a:pPr marL="0" indent="0">
              <a:buFont typeface="Arial"/>
              <a:buNone/>
            </a:pPr>
            <a:r>
              <a:rPr lang="fr-FR" sz="1200" dirty="0">
                <a:solidFill>
                  <a:srgbClr val="4A626E"/>
                </a:solidFill>
                <a:latin typeface="Avenir Book" panose="02000503020000020003" pitchFamily="2" charset="0"/>
              </a:rPr>
              <a:t>2 jours (14 heures) </a:t>
            </a:r>
            <a:r>
              <a:rPr lang="fr-FR" sz="1200" dirty="0">
                <a:solidFill>
                  <a:srgbClr val="4A626E"/>
                </a:solidFill>
                <a:latin typeface="Avenir Book" panose="02000503020000020003" pitchFamily="2" charset="0"/>
                <a:ea typeface="Avenir"/>
                <a:cs typeface="Avenir"/>
                <a:sym typeface="Avenir"/>
              </a:rPr>
              <a:t>– Formation intra-entreprise </a:t>
            </a:r>
            <a:r>
              <a:rPr lang="fr-FR" sz="1200" dirty="0">
                <a:solidFill>
                  <a:srgbClr val="4A626E"/>
                </a:solidFill>
                <a:latin typeface="Avenir Book" panose="02000503020000020003" pitchFamily="2" charset="0"/>
              </a:rPr>
              <a:t>– Individuel uniquement.</a:t>
            </a:r>
          </a:p>
          <a:p>
            <a:pPr marL="0" indent="0">
              <a:buFont typeface="Arial"/>
              <a:buNone/>
            </a:pPr>
            <a:endParaRPr lang="fr-FR" sz="14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endParaRPr lang="fr-FR" sz="1200"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300" b="1" dirty="0">
                <a:solidFill>
                  <a:srgbClr val="4A626E"/>
                </a:solidFill>
                <a:latin typeface="Avenir Book" panose="02000503020000020003" pitchFamily="2" charset="0"/>
                <a:ea typeface="Avenir"/>
                <a:cs typeface="Avenir"/>
                <a:sym typeface="Avenir"/>
              </a:rPr>
              <a:t>MOYENS PÉDAGOGIQUES ET D’ENCADREMENT :</a:t>
            </a:r>
          </a:p>
          <a:p>
            <a:pPr marL="0" indent="0">
              <a:spcBef>
                <a:spcPts val="0"/>
              </a:spcBef>
              <a:buFont typeface="Arial"/>
              <a:buNone/>
            </a:pPr>
            <a:endParaRPr lang="fr-FR" sz="1300" b="1" dirty="0">
              <a:solidFill>
                <a:srgbClr val="4A626E"/>
              </a:solidFill>
              <a:latin typeface="Avenir Book" panose="02000503020000020003" pitchFamily="2" charset="0"/>
              <a:ea typeface="Avenir"/>
              <a:cs typeface="Avenir"/>
              <a:sym typeface="Avenir"/>
            </a:endParaRPr>
          </a:p>
          <a:p>
            <a:pPr marL="0" indent="0">
              <a:spcBef>
                <a:spcPts val="0"/>
              </a:spcBef>
              <a:buFont typeface="Arial"/>
              <a:buNone/>
            </a:pPr>
            <a:r>
              <a:rPr lang="fr-FR" sz="1200" dirty="0">
                <a:solidFill>
                  <a:srgbClr val="4A626E"/>
                </a:solidFill>
                <a:latin typeface="Avenir Book" panose="02000503020000020003" pitchFamily="2" charset="0"/>
                <a:ea typeface="Avenir"/>
                <a:cs typeface="Avenir"/>
                <a:sym typeface="Avenir"/>
              </a:rPr>
              <a:t>Séance de formation à la méthode.</a:t>
            </a:r>
          </a:p>
          <a:p>
            <a:pPr marL="0" indent="0">
              <a:spcBef>
                <a:spcPts val="0"/>
              </a:spcBef>
              <a:buFont typeface="Arial"/>
              <a:buNone/>
            </a:pPr>
            <a:r>
              <a:rPr lang="fr-FR" sz="1200" dirty="0">
                <a:solidFill>
                  <a:srgbClr val="4A626E"/>
                </a:solidFill>
                <a:latin typeface="Avenir Book" panose="02000503020000020003" pitchFamily="2" charset="0"/>
                <a:ea typeface="Avenir"/>
                <a:cs typeface="Avenir"/>
                <a:sym typeface="Avenir"/>
              </a:rPr>
              <a:t>Formation pratique, échange avec le formateur.</a:t>
            </a:r>
          </a:p>
          <a:p>
            <a:pPr marL="0" indent="0">
              <a:spcBef>
                <a:spcPts val="0"/>
              </a:spcBef>
              <a:buFont typeface="Arial"/>
              <a:buNone/>
            </a:pPr>
            <a:r>
              <a:rPr lang="fr-FR" sz="1200" dirty="0">
                <a:solidFill>
                  <a:srgbClr val="4A626E"/>
                </a:solidFill>
                <a:latin typeface="Avenir Book" panose="02000503020000020003" pitchFamily="2" charset="0"/>
                <a:ea typeface="Avenir"/>
                <a:cs typeface="Avenir"/>
                <a:sym typeface="Avenir"/>
              </a:rPr>
              <a:t>Mise en pratique, </a:t>
            </a:r>
            <a:r>
              <a:rPr lang="fr-FR" sz="1200" dirty="0">
                <a:solidFill>
                  <a:srgbClr val="4A626E"/>
                </a:solidFill>
                <a:latin typeface="Avenir Book" panose="02000503020000020003" pitchFamily="2" charset="0"/>
              </a:rPr>
              <a:t>entraînement individuel.</a:t>
            </a:r>
            <a:endParaRPr lang="fr-FR" sz="1400" dirty="0">
              <a:solidFill>
                <a:srgbClr val="4A626E"/>
              </a:solidFill>
              <a:latin typeface="Avenir Book" panose="02000503020000020003" pitchFamily="2" charset="0"/>
            </a:endParaRPr>
          </a:p>
          <a:p>
            <a:pPr marL="0" indent="0">
              <a:spcBef>
                <a:spcPts val="0"/>
              </a:spcBef>
              <a:buClr>
                <a:schemeClr val="dk1"/>
              </a:buClr>
              <a:buNone/>
            </a:pPr>
            <a:r>
              <a:rPr lang="fr-FR" sz="1200" dirty="0">
                <a:solidFill>
                  <a:srgbClr val="4A626E"/>
                </a:solidFill>
                <a:latin typeface="Avenir Book" panose="02000503020000020003" pitchFamily="2" charset="0"/>
                <a:sym typeface="Avenir"/>
              </a:rPr>
              <a:t>Coaching personnalisé et ciblé </a:t>
            </a:r>
            <a:r>
              <a:rPr lang="fr-FR" sz="1200" dirty="0">
                <a:solidFill>
                  <a:srgbClr val="4A626E"/>
                </a:solidFill>
                <a:latin typeface="Avenir Book" panose="02000503020000020003" pitchFamily="2" charset="0"/>
              </a:rPr>
              <a:t>avec un focus sur les résultats mesurables.</a:t>
            </a:r>
            <a:endParaRPr lang="fr-FR" sz="1200" dirty="0">
              <a:solidFill>
                <a:srgbClr val="4A626E"/>
              </a:solidFill>
              <a:latin typeface="Avenir Book" panose="02000503020000020003" pitchFamily="2" charset="0"/>
              <a:sym typeface="Avenir"/>
            </a:endParaRPr>
          </a:p>
          <a:p>
            <a:pPr marL="0" indent="0">
              <a:buFont typeface="Arial"/>
              <a:buNone/>
            </a:pPr>
            <a:endParaRPr lang="fr-FR" sz="1400" dirty="0">
              <a:solidFill>
                <a:srgbClr val="3A4952"/>
              </a:solidFill>
              <a:latin typeface="Avenir Book" panose="02000503020000020003" pitchFamily="2" charset="0"/>
              <a:ea typeface="Times New Roman" panose="02020603050405020304" pitchFamily="18" charset="0"/>
            </a:endParaRPr>
          </a:p>
          <a:p>
            <a:pPr marL="0" indent="0">
              <a:buFont typeface="Arial"/>
              <a:buNone/>
            </a:pPr>
            <a:r>
              <a:rPr lang="fr-FR" sz="1400" b="1" dirty="0">
                <a:solidFill>
                  <a:srgbClr val="4A626E"/>
                </a:solidFill>
                <a:latin typeface="Avenir Book" panose="02000503020000020003" pitchFamily="2" charset="0"/>
                <a:sym typeface="Avenir"/>
              </a:rPr>
              <a:t>EVALUATION :</a:t>
            </a:r>
          </a:p>
          <a:p>
            <a:pPr marL="0" indent="0">
              <a:spcAft>
                <a:spcPts val="1125"/>
              </a:spcAft>
              <a:buFont typeface="Arial"/>
              <a:buNone/>
            </a:pPr>
            <a:r>
              <a:rPr lang="fr-FR" sz="1200" dirty="0">
                <a:solidFill>
                  <a:srgbClr val="4A626E"/>
                </a:solidFill>
                <a:latin typeface="Avenir Book" panose="02000503020000020003" pitchFamily="2" charset="0"/>
                <a:ea typeface="Times New Roman" panose="02020603050405020304" pitchFamily="18" charset="0"/>
              </a:rPr>
              <a:t>Une évaluation de compétences acquises est réalisée en début et en fin de formation qui peut prendre différentes formes selon le contenu de la formation suivie : Tests d’évaluation des acquis, cas pratiques, mises en situation, questionnaire en ligne.</a:t>
            </a:r>
            <a:endParaRPr lang="fr-FR" sz="1200" dirty="0">
              <a:latin typeface="Avenir Book" panose="02000503020000020003" pitchFamily="2" charset="0"/>
              <a:ea typeface="Times New Roman" panose="02020603050405020304" pitchFamily="18" charset="0"/>
            </a:endParaRPr>
          </a:p>
          <a:p>
            <a:pPr marL="0" indent="0">
              <a:spcAft>
                <a:spcPts val="1125"/>
              </a:spcAft>
              <a:buFont typeface="Arial"/>
              <a:buNone/>
            </a:pPr>
            <a:r>
              <a:rPr lang="fr-FR" sz="1200" dirty="0">
                <a:solidFill>
                  <a:srgbClr val="4A626E"/>
                </a:solidFill>
                <a:latin typeface="Avenir Book" panose="02000503020000020003" pitchFamily="2" charset="0"/>
                <a:ea typeface="Times New Roman" panose="02020603050405020304" pitchFamily="18" charset="0"/>
              </a:rPr>
              <a:t>Une évaluation de la satisfaction de chaque stagiaire est réalisée en ligne.</a:t>
            </a:r>
            <a:endParaRPr lang="fr-FR" sz="1200" dirty="0">
              <a:solidFill>
                <a:srgbClr val="3A4952"/>
              </a:solidFill>
              <a:latin typeface="Avenir Book" panose="02000503020000020003" pitchFamily="2" charset="0"/>
            </a:endParaRPr>
          </a:p>
          <a:p>
            <a:pPr marL="0" indent="0">
              <a:spcBef>
                <a:spcPts val="0"/>
              </a:spcBef>
              <a:buFont typeface="Arial"/>
              <a:buNone/>
            </a:pPr>
            <a:endParaRPr lang="fr-FR" sz="1300" b="1" dirty="0">
              <a:solidFill>
                <a:srgbClr val="4A626E"/>
              </a:solidFill>
              <a:latin typeface="Avenir Book" panose="02000503020000020003" pitchFamily="2" charset="0"/>
              <a:ea typeface="Avenir"/>
              <a:cs typeface="Avenir"/>
              <a:sym typeface="Avenir"/>
            </a:endParaRPr>
          </a:p>
          <a:p>
            <a:pPr marL="0" indent="0">
              <a:buFont typeface="Arial"/>
              <a:buNone/>
            </a:pPr>
            <a:endParaRPr lang="fr-FR" sz="1300" b="1" dirty="0">
              <a:solidFill>
                <a:srgbClr val="4A626E"/>
              </a:solidFill>
              <a:latin typeface="Avenir Book" panose="02000503020000020003" pitchFamily="2" charset="0"/>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4675</Words>
  <Application>Microsoft Macintosh PowerPoint</Application>
  <PresentationFormat>Format A4 (210 x 297 mm)</PresentationFormat>
  <Paragraphs>598</Paragraphs>
  <Slides>22</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Avenir</vt:lpstr>
      <vt:lpstr>Avenir Book</vt:lpstr>
      <vt:lpstr>Avenir Next Condensed</vt:lpstr>
      <vt:lpstr>Calibri</vt:lpstr>
      <vt:lpstr>Symbol</vt:lpstr>
      <vt:lpstr>Times New Roman</vt:lpstr>
      <vt:lpstr>Wingdings</vt:lpstr>
      <vt:lpstr>Thème Office</vt:lpstr>
      <vt:lpstr>Présentation PowerPoint</vt:lpstr>
      <vt:lpstr>Catalogue de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 AVEC  LA MÉTHODE DISC®   FOAD </dc:title>
  <dc:creator>Microsoft Office User</dc:creator>
  <cp:lastModifiedBy>Céline Salomon</cp:lastModifiedBy>
  <cp:revision>22</cp:revision>
  <dcterms:created xsi:type="dcterms:W3CDTF">2022-12-01T09:34:27Z</dcterms:created>
  <dcterms:modified xsi:type="dcterms:W3CDTF">2025-01-28T17:00:13Z</dcterms:modified>
</cp:coreProperties>
</file>